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1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75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Lato" panose="020F0502020204030203" pitchFamily="34" charset="77"/>
      <p:regular r:id="rId27"/>
      <p:bold r:id="rId28"/>
      <p:italic r:id="rId29"/>
      <p:boldItalic r:id="rId30"/>
    </p:embeddedFont>
    <p:embeddedFont>
      <p:font typeface="Raleway" pitchFamily="2" charset="77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32">
          <p15:clr>
            <a:srgbClr val="A4A3A4"/>
          </p15:clr>
        </p15:guide>
      </p15:sldGuideLst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35" roundtripDataSignature="AMtx7mjNg5qgwrGBu3n/gHZh3CPdHtmE3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018BB10-AE25-442B-8D8B-E0D99532F4CC}">
  <a:tblStyle styleId="{8018BB10-AE25-442B-8D8B-E0D99532F4C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34"/>
    <p:restoredTop sz="63812"/>
  </p:normalViewPr>
  <p:slideViewPr>
    <p:cSldViewPr snapToGrid="0">
      <p:cViewPr varScale="1">
        <p:scale>
          <a:sx n="92" d="100"/>
          <a:sy n="92" d="100"/>
        </p:scale>
        <p:origin x="2392" y="168"/>
      </p:cViewPr>
      <p:guideLst>
        <p:guide orient="horz" pos="1620"/>
        <p:guide pos="283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customschemas.google.com/relationships/presentationmetadata" Target="meta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jp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6" name="Google Shape;5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3" name="Google Shape;36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37" name="Google Shape;437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05" name="Google Shape;505;p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4" name="Google Shape;574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5" name="Google Shape;575;p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4" name="Google Shape;654;p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59" name="Google Shape;659;p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6" name="Google Shape;666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7" name="Google Shape;667;p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79" name="Google Shape;679;p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7" name="Google Shape;687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8" name="Google Shape;688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3" name="Google Shape;693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2" name="Google Shape;6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9023784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8" name="Google Shape;698;p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99" name="Google Shape;699;p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8" name="Google Shape;68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" name="Google Shape;7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5" name="Google Shape;8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090820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5" name="Google Shape;8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3" name="Google Shape;15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3" name="Google Shape;22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93" name="Google Shape;293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1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" name="Google Shape;11;p2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" name="Google Shape;13;p2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14" name="Google Shape;14;p21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1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" name="Google Shape;19;p2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0" name="Google Shape;20;p2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" name="Google Shape;21;p2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2" name="Google Shape;22;p22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3" name="Google Shape;23;p22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4" name="Google Shape;24;p2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" name="Google Shape;26;p2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7" name="Google Shape;27;p2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" name="Google Shape;28;p2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9" name="Google Shape;29;p2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2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5" name="Google Shape;35;p2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6" name="Google Shape;36;p2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" name="Google Shape;37;p2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8" name="Google Shape;38;p25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25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2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oogle Shape;42;p26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43" name="Google Shape;43;p2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2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" name="Google Shape;45;p26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2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" name="Google Shape;48;p27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49" name="Google Shape;49;p2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" name="Google Shape;50;p2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1" name="Google Shape;51;p27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27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2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  <a:defRPr sz="2800" b="1" i="0" u="none" strike="noStrike" cap="none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2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111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marR="0" lvl="1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marR="0" lvl="2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marR="0" lvl="3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marR="0" lvl="4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marR="0" lvl="5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marR="0" lvl="6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marR="0" lvl="7" indent="-29845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marR="0" lvl="8" indent="-29845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2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7" Type="http://schemas.openxmlformats.org/officeDocument/2006/relationships/image" Target="../media/image1.png"/><Relationship Id="rId2" Type="http://schemas.microsoft.com/office/2007/relationships/media" Target="../media/media6.m4a"/><Relationship Id="rId1" Type="http://schemas.openxmlformats.org/officeDocument/2006/relationships/tags" Target="../tags/tag1.xml"/><Relationship Id="rId6" Type="http://schemas.openxmlformats.org/officeDocument/2006/relationships/image" Target="../media/image3.jp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3.jp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"/>
          <p:cNvSpPr txBox="1">
            <a:spLocks noGrp="1"/>
          </p:cNvSpPr>
          <p:nvPr>
            <p:ph type="ctrTitle"/>
          </p:nvPr>
        </p:nvSpPr>
        <p:spPr>
          <a:xfrm>
            <a:off x="729449" y="1322450"/>
            <a:ext cx="7922181" cy="166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Clinical Resources, Week 1: </a:t>
            </a:r>
            <a:br>
              <a:rPr lang="en-US">
                <a:latin typeface="Calibri"/>
                <a:ea typeface="Calibri"/>
                <a:cs typeface="Calibri"/>
                <a:sym typeface="Calibri"/>
              </a:rPr>
            </a:br>
            <a:r>
              <a:rPr lang="en-US">
                <a:latin typeface="Calibri"/>
                <a:ea typeface="Calibri"/>
                <a:cs typeface="Calibri"/>
                <a:sym typeface="Calibri"/>
              </a:rPr>
              <a:t>Why does picture naming matter?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9" name="Google Shape;59;p1"/>
          <p:cNvSpPr txBox="1">
            <a:spLocks noGrp="1"/>
          </p:cNvSpPr>
          <p:nvPr>
            <p:ph type="subTitle" idx="1"/>
          </p:nvPr>
        </p:nvSpPr>
        <p:spPr>
          <a:xfrm>
            <a:off x="729625" y="3172900"/>
            <a:ext cx="7688100" cy="17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Marianne Casilio, MS, CCC-SLP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Gerasimos Fergadiotis, PhD, CCC-SLP</a:t>
            </a: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559214B3-3E50-6147-B7E4-519FB7BB1BE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866"/>
    </mc:Choice>
    <mc:Fallback xmlns="">
      <p:transition spd="slow" advTm="228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5" name="Google Shape;365;p9"/>
          <p:cNvGrpSpPr/>
          <p:nvPr/>
        </p:nvGrpSpPr>
        <p:grpSpPr>
          <a:xfrm>
            <a:off x="2133600" y="816430"/>
            <a:ext cx="4876800" cy="533400"/>
            <a:chOff x="2133600" y="2286000"/>
            <a:chExt cx="4876800" cy="533400"/>
          </a:xfrm>
        </p:grpSpPr>
        <p:sp>
          <p:nvSpPr>
            <p:cNvPr id="366" name="Google Shape;366;p9"/>
            <p:cNvSpPr/>
            <p:nvPr/>
          </p:nvSpPr>
          <p:spPr>
            <a:xfrm>
              <a:off x="2133600" y="2286000"/>
              <a:ext cx="533400" cy="533400"/>
            </a:xfrm>
            <a:prstGeom prst="ellipse">
              <a:avLst/>
            </a:prstGeom>
            <a:solidFill>
              <a:schemeClr val="dk1">
                <a:alpha val="10980"/>
              </a:scheme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9"/>
            <p:cNvSpPr/>
            <p:nvPr/>
          </p:nvSpPr>
          <p:spPr>
            <a:xfrm>
              <a:off x="3002280" y="2286000"/>
              <a:ext cx="533400" cy="533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9"/>
            <p:cNvSpPr/>
            <p:nvPr/>
          </p:nvSpPr>
          <p:spPr>
            <a:xfrm>
              <a:off x="3870960" y="2286000"/>
              <a:ext cx="533400" cy="533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9"/>
            <p:cNvSpPr/>
            <p:nvPr/>
          </p:nvSpPr>
          <p:spPr>
            <a:xfrm>
              <a:off x="4739640" y="2286000"/>
              <a:ext cx="533400" cy="533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9"/>
            <p:cNvSpPr/>
            <p:nvPr/>
          </p:nvSpPr>
          <p:spPr>
            <a:xfrm>
              <a:off x="5608320" y="2286000"/>
              <a:ext cx="533400" cy="533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9"/>
            <p:cNvSpPr/>
            <p:nvPr/>
          </p:nvSpPr>
          <p:spPr>
            <a:xfrm>
              <a:off x="6477000" y="2286000"/>
              <a:ext cx="533400" cy="533400"/>
            </a:xfrm>
            <a:prstGeom prst="ellipse">
              <a:avLst/>
            </a:prstGeom>
            <a:solidFill>
              <a:schemeClr val="dk1">
                <a:alpha val="10980"/>
              </a:scheme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72" name="Google Shape;372;p9"/>
          <p:cNvGrpSpPr/>
          <p:nvPr/>
        </p:nvGrpSpPr>
        <p:grpSpPr>
          <a:xfrm>
            <a:off x="2514600" y="2340430"/>
            <a:ext cx="4114800" cy="533400"/>
            <a:chOff x="2514600" y="2286000"/>
            <a:chExt cx="4114800" cy="533400"/>
          </a:xfrm>
        </p:grpSpPr>
        <p:sp>
          <p:nvSpPr>
            <p:cNvPr id="373" name="Google Shape;373;p9"/>
            <p:cNvSpPr/>
            <p:nvPr/>
          </p:nvSpPr>
          <p:spPr>
            <a:xfrm>
              <a:off x="2514600" y="2286000"/>
              <a:ext cx="533400" cy="533400"/>
            </a:xfrm>
            <a:prstGeom prst="ellipse">
              <a:avLst/>
            </a:prstGeom>
            <a:solidFill>
              <a:schemeClr val="dk1">
                <a:alpha val="9803"/>
              </a:scheme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LOG</a:t>
              </a:r>
              <a:endParaRPr sz="1500" dirty="0"/>
            </a:p>
          </p:txBody>
        </p:sp>
        <p:sp>
          <p:nvSpPr>
            <p:cNvPr id="374" name="Google Shape;374;p9"/>
            <p:cNvSpPr/>
            <p:nvPr/>
          </p:nvSpPr>
          <p:spPr>
            <a:xfrm>
              <a:off x="3409950" y="2286000"/>
              <a:ext cx="533400" cy="533400"/>
            </a:xfrm>
            <a:prstGeom prst="ellipse">
              <a:avLst/>
            </a:prstGeom>
            <a:solidFill>
              <a:schemeClr val="dk1">
                <a:alpha val="22745"/>
              </a:scheme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DOG</a:t>
              </a:r>
              <a:endParaRPr sz="1300" dirty="0"/>
            </a:p>
          </p:txBody>
        </p:sp>
        <p:sp>
          <p:nvSpPr>
            <p:cNvPr id="375" name="Google Shape;375;p9"/>
            <p:cNvSpPr/>
            <p:nvPr/>
          </p:nvSpPr>
          <p:spPr>
            <a:xfrm>
              <a:off x="4305300" y="2286000"/>
              <a:ext cx="533400" cy="533400"/>
            </a:xfrm>
            <a:prstGeom prst="ellipse">
              <a:avLst/>
            </a:prstGeom>
            <a:solidFill>
              <a:srgbClr val="00B050">
                <a:alpha val="93725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CAT</a:t>
              </a:r>
              <a:endParaRPr sz="1500" dirty="0"/>
            </a:p>
          </p:txBody>
        </p:sp>
        <p:sp>
          <p:nvSpPr>
            <p:cNvPr id="376" name="Google Shape;376;p9"/>
            <p:cNvSpPr/>
            <p:nvPr/>
          </p:nvSpPr>
          <p:spPr>
            <a:xfrm>
              <a:off x="5200650" y="2286000"/>
              <a:ext cx="533400" cy="533400"/>
            </a:xfrm>
            <a:prstGeom prst="ellipse">
              <a:avLst/>
            </a:prstGeom>
            <a:solidFill>
              <a:schemeClr val="dk1">
                <a:alpha val="40784"/>
              </a:scheme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RAT</a:t>
              </a:r>
              <a:endParaRPr sz="1500" dirty="0"/>
            </a:p>
          </p:txBody>
        </p:sp>
        <p:sp>
          <p:nvSpPr>
            <p:cNvPr id="377" name="Google Shape;377;p9"/>
            <p:cNvSpPr/>
            <p:nvPr/>
          </p:nvSpPr>
          <p:spPr>
            <a:xfrm>
              <a:off x="6096000" y="2286000"/>
              <a:ext cx="533400" cy="533400"/>
            </a:xfrm>
            <a:prstGeom prst="ellipse">
              <a:avLst/>
            </a:prstGeom>
            <a:solidFill>
              <a:schemeClr val="dk1">
                <a:alpha val="9803"/>
              </a:scheme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MAT</a:t>
              </a:r>
              <a:endParaRPr sz="1500" dirty="0"/>
            </a:p>
          </p:txBody>
        </p:sp>
      </p:grpSp>
      <p:grpSp>
        <p:nvGrpSpPr>
          <p:cNvPr id="378" name="Google Shape;378;p9"/>
          <p:cNvGrpSpPr/>
          <p:nvPr/>
        </p:nvGrpSpPr>
        <p:grpSpPr>
          <a:xfrm>
            <a:off x="1181100" y="4169230"/>
            <a:ext cx="6781800" cy="533400"/>
            <a:chOff x="1219200" y="5486400"/>
            <a:chExt cx="6781800" cy="533400"/>
          </a:xfrm>
        </p:grpSpPr>
        <p:grpSp>
          <p:nvGrpSpPr>
            <p:cNvPr id="379" name="Google Shape;379;p9"/>
            <p:cNvGrpSpPr/>
            <p:nvPr/>
          </p:nvGrpSpPr>
          <p:grpSpPr>
            <a:xfrm>
              <a:off x="1219200" y="5486400"/>
              <a:ext cx="3276600" cy="533400"/>
              <a:chOff x="762000" y="5486400"/>
              <a:chExt cx="3276600" cy="533400"/>
            </a:xfrm>
          </p:grpSpPr>
          <p:sp>
            <p:nvSpPr>
              <p:cNvPr id="380" name="Google Shape;380;p9"/>
              <p:cNvSpPr/>
              <p:nvPr/>
            </p:nvSpPr>
            <p:spPr>
              <a:xfrm>
                <a:off x="7620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l</a:t>
                </a:r>
                <a:endParaRPr/>
              </a:p>
            </p:txBody>
          </p:sp>
          <p:sp>
            <p:nvSpPr>
              <p:cNvPr id="381" name="Google Shape;381;p9"/>
              <p:cNvSpPr/>
              <p:nvPr/>
            </p:nvSpPr>
            <p:spPr>
              <a:xfrm>
                <a:off x="14478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47843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r</a:t>
                </a:r>
                <a:endParaRPr/>
              </a:p>
            </p:txBody>
          </p:sp>
          <p:sp>
            <p:nvSpPr>
              <p:cNvPr id="382" name="Google Shape;382;p9"/>
              <p:cNvSpPr/>
              <p:nvPr/>
            </p:nvSpPr>
            <p:spPr>
              <a:xfrm>
                <a:off x="21336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47843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Arial"/>
                    <a:ea typeface="Arial"/>
                    <a:cs typeface="Arial"/>
                    <a:sym typeface="Arial"/>
                  </a:rPr>
                  <a:t>d</a:t>
                </a:r>
                <a:endParaRPr/>
              </a:p>
            </p:txBody>
          </p:sp>
          <p:sp>
            <p:nvSpPr>
              <p:cNvPr id="383" name="Google Shape;383;p9"/>
              <p:cNvSpPr/>
              <p:nvPr/>
            </p:nvSpPr>
            <p:spPr>
              <a:xfrm>
                <a:off x="28194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80784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k</a:t>
                </a:r>
                <a:endParaRPr/>
              </a:p>
            </p:txBody>
          </p:sp>
          <p:sp>
            <p:nvSpPr>
              <p:cNvPr id="384" name="Google Shape;384;p9"/>
              <p:cNvSpPr/>
              <p:nvPr/>
            </p:nvSpPr>
            <p:spPr>
              <a:xfrm>
                <a:off x="35052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m</a:t>
                </a:r>
                <a:endParaRPr/>
              </a:p>
            </p:txBody>
          </p:sp>
        </p:grpSp>
        <p:grpSp>
          <p:nvGrpSpPr>
            <p:cNvPr id="385" name="Google Shape;385;p9"/>
            <p:cNvGrpSpPr/>
            <p:nvPr/>
          </p:nvGrpSpPr>
          <p:grpSpPr>
            <a:xfrm>
              <a:off x="5029200" y="5486400"/>
              <a:ext cx="1219200" cy="533400"/>
              <a:chOff x="5105400" y="5486400"/>
              <a:chExt cx="1219200" cy="533400"/>
            </a:xfrm>
          </p:grpSpPr>
          <p:sp>
            <p:nvSpPr>
              <p:cNvPr id="386" name="Google Shape;386;p9"/>
              <p:cNvSpPr/>
              <p:nvPr/>
            </p:nvSpPr>
            <p:spPr>
              <a:xfrm>
                <a:off x="51054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89803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æ</a:t>
                </a:r>
                <a:endParaRPr sz="1400" b="0" i="0" u="none" strike="noStrike" cap="none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7" name="Google Shape;387;p9"/>
              <p:cNvSpPr/>
              <p:nvPr/>
            </p:nvSpPr>
            <p:spPr>
              <a:xfrm>
                <a:off x="57912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47843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/>
                <a:r>
                  <a:rPr lang="en-US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ɔ</a:t>
                </a:r>
                <a:endParaRPr lang="en-US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88" name="Google Shape;388;p9"/>
            <p:cNvGrpSpPr/>
            <p:nvPr/>
          </p:nvGrpSpPr>
          <p:grpSpPr>
            <a:xfrm>
              <a:off x="6781800" y="5486400"/>
              <a:ext cx="1219200" cy="533400"/>
              <a:chOff x="6781800" y="5486400"/>
              <a:chExt cx="1219200" cy="533400"/>
            </a:xfrm>
          </p:grpSpPr>
          <p:sp>
            <p:nvSpPr>
              <p:cNvPr id="389" name="Google Shape;389;p9"/>
              <p:cNvSpPr/>
              <p:nvPr/>
            </p:nvSpPr>
            <p:spPr>
              <a:xfrm>
                <a:off x="67818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89803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t</a:t>
                </a:r>
                <a:endParaRPr/>
              </a:p>
            </p:txBody>
          </p:sp>
          <p:sp>
            <p:nvSpPr>
              <p:cNvPr id="390" name="Google Shape;390;p9"/>
              <p:cNvSpPr/>
              <p:nvPr/>
            </p:nvSpPr>
            <p:spPr>
              <a:xfrm>
                <a:off x="74676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47843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g</a:t>
                </a:r>
                <a:endParaRPr/>
              </a:p>
            </p:txBody>
          </p:sp>
        </p:grpSp>
      </p:grpSp>
      <p:cxnSp>
        <p:nvCxnSpPr>
          <p:cNvPr id="391" name="Google Shape;391;p9"/>
          <p:cNvCxnSpPr>
            <a:stCxn id="367" idx="4"/>
            <a:endCxn id="375" idx="0"/>
          </p:cNvCxnSpPr>
          <p:nvPr/>
        </p:nvCxnSpPr>
        <p:spPr>
          <a:xfrm>
            <a:off x="3268980" y="1349830"/>
            <a:ext cx="13029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92" name="Google Shape;392;p9"/>
          <p:cNvCxnSpPr>
            <a:stCxn id="368" idx="4"/>
            <a:endCxn id="375" idx="0"/>
          </p:cNvCxnSpPr>
          <p:nvPr/>
        </p:nvCxnSpPr>
        <p:spPr>
          <a:xfrm>
            <a:off x="4137660" y="1349830"/>
            <a:ext cx="4344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93" name="Google Shape;393;p9"/>
          <p:cNvCxnSpPr>
            <a:stCxn id="369" idx="4"/>
            <a:endCxn id="375" idx="0"/>
          </p:cNvCxnSpPr>
          <p:nvPr/>
        </p:nvCxnSpPr>
        <p:spPr>
          <a:xfrm flipH="1">
            <a:off x="4571940" y="1349830"/>
            <a:ext cx="4344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94" name="Google Shape;394;p9"/>
          <p:cNvCxnSpPr>
            <a:stCxn id="370" idx="4"/>
            <a:endCxn id="375" idx="0"/>
          </p:cNvCxnSpPr>
          <p:nvPr/>
        </p:nvCxnSpPr>
        <p:spPr>
          <a:xfrm flipH="1">
            <a:off x="4572120" y="1349830"/>
            <a:ext cx="13029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95" name="Google Shape;395;p9"/>
          <p:cNvCxnSpPr>
            <a:stCxn id="366" idx="4"/>
            <a:endCxn id="374" idx="0"/>
          </p:cNvCxnSpPr>
          <p:nvPr/>
        </p:nvCxnSpPr>
        <p:spPr>
          <a:xfrm>
            <a:off x="2400300" y="1349830"/>
            <a:ext cx="12765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96" name="Google Shape;396;p9"/>
          <p:cNvCxnSpPr>
            <a:stCxn id="380" idx="0"/>
            <a:endCxn id="373" idx="4"/>
          </p:cNvCxnSpPr>
          <p:nvPr/>
        </p:nvCxnSpPr>
        <p:spPr>
          <a:xfrm rot="10800000" flipH="1">
            <a:off x="1447800" y="2873830"/>
            <a:ext cx="13335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97" name="Google Shape;397;p9"/>
          <p:cNvCxnSpPr>
            <a:stCxn id="382" idx="0"/>
            <a:endCxn id="374" idx="4"/>
          </p:cNvCxnSpPr>
          <p:nvPr/>
        </p:nvCxnSpPr>
        <p:spPr>
          <a:xfrm rot="10800000" flipH="1">
            <a:off x="2819400" y="2873830"/>
            <a:ext cx="8574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98" name="Google Shape;398;p9"/>
          <p:cNvCxnSpPr>
            <a:stCxn id="383" idx="0"/>
            <a:endCxn id="375" idx="4"/>
          </p:cNvCxnSpPr>
          <p:nvPr/>
        </p:nvCxnSpPr>
        <p:spPr>
          <a:xfrm rot="10800000" flipH="1">
            <a:off x="3505200" y="2873830"/>
            <a:ext cx="10668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99" name="Google Shape;399;p9"/>
          <p:cNvCxnSpPr>
            <a:stCxn id="381" idx="0"/>
            <a:endCxn id="376" idx="4"/>
          </p:cNvCxnSpPr>
          <p:nvPr/>
        </p:nvCxnSpPr>
        <p:spPr>
          <a:xfrm rot="10800000" flipH="1">
            <a:off x="2133600" y="2873830"/>
            <a:ext cx="33339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00" name="Google Shape;400;p9"/>
          <p:cNvCxnSpPr>
            <a:stCxn id="384" idx="0"/>
            <a:endCxn id="377" idx="4"/>
          </p:cNvCxnSpPr>
          <p:nvPr/>
        </p:nvCxnSpPr>
        <p:spPr>
          <a:xfrm rot="10800000" flipH="1">
            <a:off x="4191000" y="2873830"/>
            <a:ext cx="21717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01" name="Google Shape;401;p9"/>
          <p:cNvCxnSpPr>
            <a:stCxn id="387" idx="0"/>
            <a:endCxn id="373" idx="4"/>
          </p:cNvCxnSpPr>
          <p:nvPr/>
        </p:nvCxnSpPr>
        <p:spPr>
          <a:xfrm rot="10800000">
            <a:off x="2781300" y="2873830"/>
            <a:ext cx="31623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02" name="Google Shape;402;p9"/>
          <p:cNvCxnSpPr>
            <a:stCxn id="390" idx="1"/>
            <a:endCxn id="373" idx="4"/>
          </p:cNvCxnSpPr>
          <p:nvPr/>
        </p:nvCxnSpPr>
        <p:spPr>
          <a:xfrm rot="10800000">
            <a:off x="2781415" y="2873945"/>
            <a:ext cx="4726200" cy="1373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03" name="Google Shape;403;p9"/>
          <p:cNvCxnSpPr>
            <a:stCxn id="387" idx="0"/>
            <a:endCxn id="374" idx="4"/>
          </p:cNvCxnSpPr>
          <p:nvPr/>
        </p:nvCxnSpPr>
        <p:spPr>
          <a:xfrm rot="10800000">
            <a:off x="3676800" y="2873830"/>
            <a:ext cx="22668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04" name="Google Shape;404;p9"/>
          <p:cNvCxnSpPr>
            <a:stCxn id="390" idx="1"/>
            <a:endCxn id="374" idx="4"/>
          </p:cNvCxnSpPr>
          <p:nvPr/>
        </p:nvCxnSpPr>
        <p:spPr>
          <a:xfrm rot="10800000">
            <a:off x="3676615" y="2873945"/>
            <a:ext cx="3831000" cy="1373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05" name="Google Shape;405;p9"/>
          <p:cNvCxnSpPr>
            <a:stCxn id="386" idx="0"/>
            <a:endCxn id="375" idx="4"/>
          </p:cNvCxnSpPr>
          <p:nvPr/>
        </p:nvCxnSpPr>
        <p:spPr>
          <a:xfrm rot="10800000">
            <a:off x="4572000" y="2873830"/>
            <a:ext cx="6858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06" name="Google Shape;406;p9"/>
          <p:cNvCxnSpPr>
            <a:stCxn id="389" idx="0"/>
            <a:endCxn id="375" idx="4"/>
          </p:cNvCxnSpPr>
          <p:nvPr/>
        </p:nvCxnSpPr>
        <p:spPr>
          <a:xfrm rot="10800000">
            <a:off x="4572000" y="2873830"/>
            <a:ext cx="24384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07" name="Google Shape;407;p9"/>
          <p:cNvCxnSpPr>
            <a:stCxn id="386" idx="0"/>
            <a:endCxn id="376" idx="4"/>
          </p:cNvCxnSpPr>
          <p:nvPr/>
        </p:nvCxnSpPr>
        <p:spPr>
          <a:xfrm rot="10800000" flipH="1">
            <a:off x="5257800" y="2873830"/>
            <a:ext cx="2097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08" name="Google Shape;408;p9"/>
          <p:cNvCxnSpPr>
            <a:stCxn id="389" idx="0"/>
            <a:endCxn id="376" idx="4"/>
          </p:cNvCxnSpPr>
          <p:nvPr/>
        </p:nvCxnSpPr>
        <p:spPr>
          <a:xfrm rot="10800000">
            <a:off x="5467500" y="2873830"/>
            <a:ext cx="15429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09" name="Google Shape;409;p9"/>
          <p:cNvCxnSpPr>
            <a:stCxn id="386" idx="0"/>
            <a:endCxn id="377" idx="4"/>
          </p:cNvCxnSpPr>
          <p:nvPr/>
        </p:nvCxnSpPr>
        <p:spPr>
          <a:xfrm rot="10800000" flipH="1">
            <a:off x="5257800" y="2873830"/>
            <a:ext cx="11049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0" name="Google Shape;410;p9"/>
          <p:cNvCxnSpPr>
            <a:stCxn id="389" idx="0"/>
            <a:endCxn id="377" idx="4"/>
          </p:cNvCxnSpPr>
          <p:nvPr/>
        </p:nvCxnSpPr>
        <p:spPr>
          <a:xfrm rot="10800000">
            <a:off x="6362700" y="2873830"/>
            <a:ext cx="6477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1" name="Google Shape;411;p9"/>
          <p:cNvCxnSpPr>
            <a:stCxn id="368" idx="4"/>
            <a:endCxn id="374" idx="0"/>
          </p:cNvCxnSpPr>
          <p:nvPr/>
        </p:nvCxnSpPr>
        <p:spPr>
          <a:xfrm flipH="1">
            <a:off x="3676560" y="1349830"/>
            <a:ext cx="4611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2" name="Google Shape;412;p9"/>
          <p:cNvCxnSpPr>
            <a:stCxn id="368" idx="4"/>
            <a:endCxn id="376" idx="0"/>
          </p:cNvCxnSpPr>
          <p:nvPr/>
        </p:nvCxnSpPr>
        <p:spPr>
          <a:xfrm>
            <a:off x="4137660" y="1349830"/>
            <a:ext cx="13296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3" name="Google Shape;413;p9"/>
          <p:cNvCxnSpPr>
            <a:stCxn id="371" idx="4"/>
            <a:endCxn id="376" idx="0"/>
          </p:cNvCxnSpPr>
          <p:nvPr/>
        </p:nvCxnSpPr>
        <p:spPr>
          <a:xfrm flipH="1">
            <a:off x="5467500" y="1349830"/>
            <a:ext cx="12762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4" name="Google Shape;414;p9"/>
          <p:cNvCxnSpPr>
            <a:stCxn id="369" idx="4"/>
            <a:endCxn id="374" idx="0"/>
          </p:cNvCxnSpPr>
          <p:nvPr/>
        </p:nvCxnSpPr>
        <p:spPr>
          <a:xfrm flipH="1">
            <a:off x="3676740" y="1349830"/>
            <a:ext cx="13296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5" name="Google Shape;415;p9"/>
          <p:cNvCxnSpPr>
            <a:stCxn id="369" idx="4"/>
            <a:endCxn id="376" idx="0"/>
          </p:cNvCxnSpPr>
          <p:nvPr/>
        </p:nvCxnSpPr>
        <p:spPr>
          <a:xfrm>
            <a:off x="5006340" y="1349830"/>
            <a:ext cx="4611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6" name="Google Shape;416;p9"/>
          <p:cNvCxnSpPr>
            <a:stCxn id="370" idx="4"/>
            <a:endCxn id="374" idx="0"/>
          </p:cNvCxnSpPr>
          <p:nvPr/>
        </p:nvCxnSpPr>
        <p:spPr>
          <a:xfrm flipH="1">
            <a:off x="3676620" y="1349830"/>
            <a:ext cx="21984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7" name="Google Shape;417;p9"/>
          <p:cNvCxnSpPr>
            <a:stCxn id="370" idx="4"/>
            <a:endCxn id="375" idx="0"/>
          </p:cNvCxnSpPr>
          <p:nvPr/>
        </p:nvCxnSpPr>
        <p:spPr>
          <a:xfrm flipH="1">
            <a:off x="4572120" y="1349830"/>
            <a:ext cx="13029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18" name="Google Shape;418;p9"/>
          <p:cNvCxnSpPr>
            <a:stCxn id="370" idx="4"/>
            <a:endCxn id="376" idx="0"/>
          </p:cNvCxnSpPr>
          <p:nvPr/>
        </p:nvCxnSpPr>
        <p:spPr>
          <a:xfrm flipH="1">
            <a:off x="5467320" y="1349830"/>
            <a:ext cx="4077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9" name="Google Shape;419;p9"/>
          <p:cNvSpPr txBox="1"/>
          <p:nvPr/>
        </p:nvSpPr>
        <p:spPr>
          <a:xfrm>
            <a:off x="7920928" y="1981048"/>
            <a:ext cx="681597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Noun 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Phrase</a:t>
            </a:r>
            <a:endParaRPr/>
          </a:p>
        </p:txBody>
      </p:sp>
      <p:cxnSp>
        <p:nvCxnSpPr>
          <p:cNvPr id="420" name="Google Shape;420;p9"/>
          <p:cNvCxnSpPr/>
          <p:nvPr/>
        </p:nvCxnSpPr>
        <p:spPr>
          <a:xfrm>
            <a:off x="8284331" y="2487387"/>
            <a:ext cx="0" cy="330864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1" name="Google Shape;421;p9"/>
          <p:cNvSpPr txBox="1"/>
          <p:nvPr/>
        </p:nvSpPr>
        <p:spPr>
          <a:xfrm>
            <a:off x="7978636" y="2801921"/>
            <a:ext cx="623889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Noun </a:t>
            </a:r>
            <a:endParaRPr/>
          </a:p>
        </p:txBody>
      </p:sp>
      <p:sp>
        <p:nvSpPr>
          <p:cNvPr id="422" name="Google Shape;422;p9"/>
          <p:cNvSpPr/>
          <p:nvPr/>
        </p:nvSpPr>
        <p:spPr>
          <a:xfrm>
            <a:off x="8021965" y="3422646"/>
            <a:ext cx="533400" cy="533400"/>
          </a:xfrm>
          <a:prstGeom prst="ellipse">
            <a:avLst/>
          </a:prstGeom>
          <a:solidFill>
            <a:srgbClr val="00B050">
              <a:alpha val="18823"/>
            </a:srgbClr>
          </a:solidFill>
          <a:ln w="9525" cap="flat" cmpd="sng">
            <a:solidFill>
              <a:srgbClr val="00B05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6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23" name="Google Shape;423;p9"/>
          <p:cNvCxnSpPr>
            <a:stCxn id="421" idx="2"/>
            <a:endCxn id="422" idx="0"/>
          </p:cNvCxnSpPr>
          <p:nvPr/>
        </p:nvCxnSpPr>
        <p:spPr>
          <a:xfrm flipH="1">
            <a:off x="8288780" y="3109698"/>
            <a:ext cx="1800" cy="31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24" name="Google Shape;424;p9"/>
          <p:cNvCxnSpPr>
            <a:stCxn id="375" idx="5"/>
            <a:endCxn id="422" idx="2"/>
          </p:cNvCxnSpPr>
          <p:nvPr/>
        </p:nvCxnSpPr>
        <p:spPr>
          <a:xfrm>
            <a:off x="4760585" y="2795715"/>
            <a:ext cx="3261300" cy="893700"/>
          </a:xfrm>
          <a:prstGeom prst="straightConnector1">
            <a:avLst/>
          </a:prstGeom>
          <a:noFill/>
          <a:ln w="28575" cap="flat" cmpd="sng">
            <a:solidFill>
              <a:srgbClr val="00B050"/>
            </a:solidFill>
            <a:prstDash val="solid"/>
            <a:round/>
            <a:headEnd type="none" w="sm" len="sm"/>
            <a:tailEnd type="triangle" w="lg" len="lg"/>
          </a:ln>
        </p:spPr>
      </p:cxnSp>
      <p:sp>
        <p:nvSpPr>
          <p:cNvPr id="425" name="Google Shape;425;p9"/>
          <p:cNvSpPr txBox="1"/>
          <p:nvPr/>
        </p:nvSpPr>
        <p:spPr>
          <a:xfrm>
            <a:off x="1422896" y="100596"/>
            <a:ext cx="64770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This process repeats itself a given number of times until the most activated word is selected and linked to its syntactic frame</a:t>
            </a:r>
            <a:endParaRPr/>
          </a:p>
        </p:txBody>
      </p:sp>
      <p:pic>
        <p:nvPicPr>
          <p:cNvPr id="426" name="Google Shape;426;p9" descr="C:\My Documents\My Pictures\PNT-cat.jpg"/>
          <p:cNvPicPr preferRelativeResize="0"/>
          <p:nvPr/>
        </p:nvPicPr>
        <p:blipFill rotWithShape="1">
          <a:blip r:embed="rId5">
            <a:alphaModFix/>
          </a:blip>
          <a:srcRect l="-1083" t="4333" b="10667"/>
          <a:stretch/>
        </p:blipFill>
        <p:spPr>
          <a:xfrm>
            <a:off x="7739886" y="610438"/>
            <a:ext cx="1039067" cy="833418"/>
          </a:xfrm>
          <a:prstGeom prst="rect">
            <a:avLst/>
          </a:prstGeom>
          <a:noFill/>
          <a:ln>
            <a:noFill/>
          </a:ln>
        </p:spPr>
      </p:pic>
      <p:sp>
        <p:nvSpPr>
          <p:cNvPr id="427" name="Google Shape;427;p9"/>
          <p:cNvSpPr txBox="1"/>
          <p:nvPr/>
        </p:nvSpPr>
        <p:spPr>
          <a:xfrm>
            <a:off x="7424289" y="1443856"/>
            <a:ext cx="165984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“Name this picture”</a:t>
            </a:r>
            <a:endParaRPr/>
          </a:p>
        </p:txBody>
      </p:sp>
      <p:sp>
        <p:nvSpPr>
          <p:cNvPr id="428" name="Google Shape;428;p9"/>
          <p:cNvSpPr txBox="1"/>
          <p:nvPr/>
        </p:nvSpPr>
        <p:spPr>
          <a:xfrm>
            <a:off x="128166" y="929245"/>
            <a:ext cx="103906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SEMANTICS</a:t>
            </a:r>
            <a:endParaRPr/>
          </a:p>
        </p:txBody>
      </p:sp>
      <p:sp>
        <p:nvSpPr>
          <p:cNvPr id="429" name="Google Shape;429;p9"/>
          <p:cNvSpPr txBox="1"/>
          <p:nvPr/>
        </p:nvSpPr>
        <p:spPr>
          <a:xfrm>
            <a:off x="186357" y="2453245"/>
            <a:ext cx="75373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WORDS</a:t>
            </a:r>
            <a:endParaRPr/>
          </a:p>
        </p:txBody>
      </p:sp>
      <p:sp>
        <p:nvSpPr>
          <p:cNvPr id="430" name="Google Shape;430;p9"/>
          <p:cNvSpPr txBox="1"/>
          <p:nvPr/>
        </p:nvSpPr>
        <p:spPr>
          <a:xfrm>
            <a:off x="45292" y="4290898"/>
            <a:ext cx="103586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PHONEMES</a:t>
            </a:r>
            <a:endParaRPr/>
          </a:p>
        </p:txBody>
      </p:sp>
      <p:sp>
        <p:nvSpPr>
          <p:cNvPr id="431" name="Google Shape;431;p9"/>
          <p:cNvSpPr txBox="1"/>
          <p:nvPr/>
        </p:nvSpPr>
        <p:spPr>
          <a:xfrm>
            <a:off x="2329546" y="4819962"/>
            <a:ext cx="75854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ONSETS</a:t>
            </a:r>
            <a:endParaRPr/>
          </a:p>
        </p:txBody>
      </p:sp>
      <p:sp>
        <p:nvSpPr>
          <p:cNvPr id="432" name="Google Shape;432;p9"/>
          <p:cNvSpPr txBox="1"/>
          <p:nvPr/>
        </p:nvSpPr>
        <p:spPr>
          <a:xfrm>
            <a:off x="5148172" y="4819960"/>
            <a:ext cx="81144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VOWELS</a:t>
            </a:r>
            <a:endParaRPr/>
          </a:p>
        </p:txBody>
      </p:sp>
      <p:sp>
        <p:nvSpPr>
          <p:cNvPr id="433" name="Google Shape;433;p9"/>
          <p:cNvSpPr txBox="1"/>
          <p:nvPr/>
        </p:nvSpPr>
        <p:spPr>
          <a:xfrm>
            <a:off x="6938895" y="4819961"/>
            <a:ext cx="69602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CODAS</a:t>
            </a:r>
            <a:endParaRPr/>
          </a:p>
        </p:txBody>
      </p:sp>
      <p:sp>
        <p:nvSpPr>
          <p:cNvPr id="434" name="Google Shape;434;p9"/>
          <p:cNvSpPr txBox="1"/>
          <p:nvPr/>
        </p:nvSpPr>
        <p:spPr>
          <a:xfrm>
            <a:off x="91817" y="83785"/>
            <a:ext cx="1333501" cy="64633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Step 1: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Lexical-semantic processing</a:t>
            </a: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F326203-B84E-2F4A-AAA4-E0847A909B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424"/>
    </mc:Choice>
    <mc:Fallback xmlns="">
      <p:transition spd="slow" advTm="554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9" name="Google Shape;439;p10"/>
          <p:cNvGrpSpPr/>
          <p:nvPr/>
        </p:nvGrpSpPr>
        <p:grpSpPr>
          <a:xfrm>
            <a:off x="1181100" y="4169215"/>
            <a:ext cx="6781800" cy="533400"/>
            <a:chOff x="1219200" y="5486400"/>
            <a:chExt cx="6781800" cy="533400"/>
          </a:xfrm>
        </p:grpSpPr>
        <p:grpSp>
          <p:nvGrpSpPr>
            <p:cNvPr id="440" name="Google Shape;440;p10"/>
            <p:cNvGrpSpPr/>
            <p:nvPr/>
          </p:nvGrpSpPr>
          <p:grpSpPr>
            <a:xfrm>
              <a:off x="1219200" y="5486400"/>
              <a:ext cx="3276600" cy="533400"/>
              <a:chOff x="762000" y="5486400"/>
              <a:chExt cx="3276600" cy="533400"/>
            </a:xfrm>
          </p:grpSpPr>
          <p:sp>
            <p:nvSpPr>
              <p:cNvPr id="441" name="Google Shape;441;p10"/>
              <p:cNvSpPr/>
              <p:nvPr/>
            </p:nvSpPr>
            <p:spPr>
              <a:xfrm>
                <a:off x="7620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l</a:t>
                </a:r>
                <a:endParaRPr/>
              </a:p>
            </p:txBody>
          </p:sp>
          <p:sp>
            <p:nvSpPr>
              <p:cNvPr id="442" name="Google Shape;442;p10"/>
              <p:cNvSpPr/>
              <p:nvPr/>
            </p:nvSpPr>
            <p:spPr>
              <a:xfrm>
                <a:off x="14478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17647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r</a:t>
                </a:r>
                <a:endParaRPr/>
              </a:p>
            </p:txBody>
          </p:sp>
          <p:sp>
            <p:nvSpPr>
              <p:cNvPr id="443" name="Google Shape;443;p10"/>
              <p:cNvSpPr/>
              <p:nvPr/>
            </p:nvSpPr>
            <p:spPr>
              <a:xfrm>
                <a:off x="21336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17647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d</a:t>
                </a:r>
                <a:endParaRPr/>
              </a:p>
            </p:txBody>
          </p:sp>
          <p:sp>
            <p:nvSpPr>
              <p:cNvPr id="444" name="Google Shape;444;p10"/>
              <p:cNvSpPr/>
              <p:nvPr/>
            </p:nvSpPr>
            <p:spPr>
              <a:xfrm>
                <a:off x="28194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57647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k</a:t>
                </a:r>
                <a:endParaRPr/>
              </a:p>
            </p:txBody>
          </p:sp>
          <p:sp>
            <p:nvSpPr>
              <p:cNvPr id="445" name="Google Shape;445;p10"/>
              <p:cNvSpPr/>
              <p:nvPr/>
            </p:nvSpPr>
            <p:spPr>
              <a:xfrm>
                <a:off x="35052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m</a:t>
                </a:r>
                <a:endParaRPr/>
              </a:p>
            </p:txBody>
          </p:sp>
        </p:grpSp>
        <p:grpSp>
          <p:nvGrpSpPr>
            <p:cNvPr id="446" name="Google Shape;446;p10"/>
            <p:cNvGrpSpPr/>
            <p:nvPr/>
          </p:nvGrpSpPr>
          <p:grpSpPr>
            <a:xfrm>
              <a:off x="5029200" y="5486400"/>
              <a:ext cx="1219200" cy="533400"/>
              <a:chOff x="5105400" y="5486400"/>
              <a:chExt cx="1219200" cy="533400"/>
            </a:xfrm>
          </p:grpSpPr>
          <p:sp>
            <p:nvSpPr>
              <p:cNvPr id="447" name="Google Shape;447;p10"/>
              <p:cNvSpPr/>
              <p:nvPr/>
            </p:nvSpPr>
            <p:spPr>
              <a:xfrm>
                <a:off x="51054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57647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æ</a:t>
                </a:r>
                <a:endParaRPr sz="1400" b="0" i="0" u="none" strike="noStrike" cap="none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8" name="Google Shape;448;p10"/>
              <p:cNvSpPr/>
              <p:nvPr/>
            </p:nvSpPr>
            <p:spPr>
              <a:xfrm>
                <a:off x="57912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17647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/>
                <a:r>
                  <a:rPr lang="en-US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ɔ</a:t>
                </a:r>
                <a:endParaRPr lang="en-US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449" name="Google Shape;449;p10"/>
            <p:cNvGrpSpPr/>
            <p:nvPr/>
          </p:nvGrpSpPr>
          <p:grpSpPr>
            <a:xfrm>
              <a:off x="6781800" y="5486400"/>
              <a:ext cx="1219200" cy="533400"/>
              <a:chOff x="6781800" y="5486400"/>
              <a:chExt cx="1219200" cy="533400"/>
            </a:xfrm>
          </p:grpSpPr>
          <p:sp>
            <p:nvSpPr>
              <p:cNvPr id="450" name="Google Shape;450;p10"/>
              <p:cNvSpPr/>
              <p:nvPr/>
            </p:nvSpPr>
            <p:spPr>
              <a:xfrm>
                <a:off x="67818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57647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t</a:t>
                </a:r>
                <a:endParaRPr/>
              </a:p>
            </p:txBody>
          </p:sp>
          <p:sp>
            <p:nvSpPr>
              <p:cNvPr id="451" name="Google Shape;451;p10"/>
              <p:cNvSpPr/>
              <p:nvPr/>
            </p:nvSpPr>
            <p:spPr>
              <a:xfrm>
                <a:off x="74676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17647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g</a:t>
                </a:r>
                <a:endParaRPr/>
              </a:p>
            </p:txBody>
          </p:sp>
        </p:grpSp>
      </p:grpSp>
      <p:cxnSp>
        <p:nvCxnSpPr>
          <p:cNvPr id="452" name="Google Shape;452;p10"/>
          <p:cNvCxnSpPr/>
          <p:nvPr/>
        </p:nvCxnSpPr>
        <p:spPr>
          <a:xfrm>
            <a:off x="3268980" y="1349815"/>
            <a:ext cx="1303020" cy="990600"/>
          </a:xfrm>
          <a:prstGeom prst="straightConnector1">
            <a:avLst/>
          </a:prstGeom>
          <a:noFill/>
          <a:ln w="9525" cap="flat" cmpd="sng">
            <a:solidFill>
              <a:srgbClr val="1A1A1A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53" name="Google Shape;453;p10"/>
          <p:cNvCxnSpPr/>
          <p:nvPr/>
        </p:nvCxnSpPr>
        <p:spPr>
          <a:xfrm>
            <a:off x="4137660" y="1349815"/>
            <a:ext cx="434340" cy="990600"/>
          </a:xfrm>
          <a:prstGeom prst="straightConnector1">
            <a:avLst/>
          </a:prstGeom>
          <a:noFill/>
          <a:ln w="9525" cap="flat" cmpd="sng">
            <a:solidFill>
              <a:srgbClr val="1A1A1A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54" name="Google Shape;454;p10"/>
          <p:cNvCxnSpPr/>
          <p:nvPr/>
        </p:nvCxnSpPr>
        <p:spPr>
          <a:xfrm flipH="1">
            <a:off x="4572000" y="1349815"/>
            <a:ext cx="434340" cy="990600"/>
          </a:xfrm>
          <a:prstGeom prst="straightConnector1">
            <a:avLst/>
          </a:prstGeom>
          <a:noFill/>
          <a:ln w="9525" cap="flat" cmpd="sng">
            <a:solidFill>
              <a:srgbClr val="1A1A1A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55" name="Google Shape;455;p10"/>
          <p:cNvCxnSpPr/>
          <p:nvPr/>
        </p:nvCxnSpPr>
        <p:spPr>
          <a:xfrm flipH="1">
            <a:off x="4572000" y="1349815"/>
            <a:ext cx="1303020" cy="990600"/>
          </a:xfrm>
          <a:prstGeom prst="straightConnector1">
            <a:avLst/>
          </a:prstGeom>
          <a:noFill/>
          <a:ln w="9525" cap="flat" cmpd="sng">
            <a:solidFill>
              <a:srgbClr val="000000">
                <a:alpha val="45882"/>
              </a:srgb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56" name="Google Shape;456;p10"/>
          <p:cNvCxnSpPr/>
          <p:nvPr/>
        </p:nvCxnSpPr>
        <p:spPr>
          <a:xfrm>
            <a:off x="2400300" y="1349815"/>
            <a:ext cx="1276350" cy="990600"/>
          </a:xfrm>
          <a:prstGeom prst="straightConnector1">
            <a:avLst/>
          </a:prstGeom>
          <a:noFill/>
          <a:ln w="9525" cap="flat" cmpd="sng">
            <a:solidFill>
              <a:srgbClr val="1A1A1A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57" name="Google Shape;457;p10"/>
          <p:cNvCxnSpPr>
            <a:stCxn id="441" idx="0"/>
          </p:cNvCxnSpPr>
          <p:nvPr/>
        </p:nvCxnSpPr>
        <p:spPr>
          <a:xfrm rot="10800000" flipH="1">
            <a:off x="1447800" y="2873815"/>
            <a:ext cx="13335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58" name="Google Shape;458;p10"/>
          <p:cNvCxnSpPr>
            <a:stCxn id="443" idx="0"/>
          </p:cNvCxnSpPr>
          <p:nvPr/>
        </p:nvCxnSpPr>
        <p:spPr>
          <a:xfrm rot="10800000" flipH="1">
            <a:off x="2819400" y="2873815"/>
            <a:ext cx="8574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59" name="Google Shape;459;p10"/>
          <p:cNvCxnSpPr>
            <a:stCxn id="444" idx="0"/>
          </p:cNvCxnSpPr>
          <p:nvPr/>
        </p:nvCxnSpPr>
        <p:spPr>
          <a:xfrm rot="10800000" flipH="1">
            <a:off x="3505200" y="2873815"/>
            <a:ext cx="10668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0" name="Google Shape;460;p10"/>
          <p:cNvCxnSpPr>
            <a:stCxn id="442" idx="0"/>
          </p:cNvCxnSpPr>
          <p:nvPr/>
        </p:nvCxnSpPr>
        <p:spPr>
          <a:xfrm rot="10800000" flipH="1">
            <a:off x="2133600" y="2873815"/>
            <a:ext cx="33339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1" name="Google Shape;461;p10"/>
          <p:cNvCxnSpPr>
            <a:stCxn id="445" idx="0"/>
          </p:cNvCxnSpPr>
          <p:nvPr/>
        </p:nvCxnSpPr>
        <p:spPr>
          <a:xfrm rot="10800000" flipH="1">
            <a:off x="4191000" y="2873815"/>
            <a:ext cx="21717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2" name="Google Shape;462;p10"/>
          <p:cNvCxnSpPr>
            <a:stCxn id="448" idx="0"/>
          </p:cNvCxnSpPr>
          <p:nvPr/>
        </p:nvCxnSpPr>
        <p:spPr>
          <a:xfrm rot="10800000">
            <a:off x="2781300" y="2873815"/>
            <a:ext cx="31623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3" name="Google Shape;463;p10"/>
          <p:cNvCxnSpPr>
            <a:stCxn id="451" idx="1"/>
          </p:cNvCxnSpPr>
          <p:nvPr/>
        </p:nvCxnSpPr>
        <p:spPr>
          <a:xfrm rot="10800000">
            <a:off x="2781415" y="2873930"/>
            <a:ext cx="4726200" cy="1373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4" name="Google Shape;464;p10"/>
          <p:cNvCxnSpPr>
            <a:stCxn id="448" idx="0"/>
          </p:cNvCxnSpPr>
          <p:nvPr/>
        </p:nvCxnSpPr>
        <p:spPr>
          <a:xfrm rot="10800000">
            <a:off x="3676800" y="2873815"/>
            <a:ext cx="22668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5" name="Google Shape;465;p10"/>
          <p:cNvCxnSpPr>
            <a:stCxn id="451" idx="1"/>
          </p:cNvCxnSpPr>
          <p:nvPr/>
        </p:nvCxnSpPr>
        <p:spPr>
          <a:xfrm rot="10800000">
            <a:off x="3676615" y="2873930"/>
            <a:ext cx="3831000" cy="1373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6" name="Google Shape;466;p10"/>
          <p:cNvCxnSpPr>
            <a:stCxn id="447" idx="0"/>
          </p:cNvCxnSpPr>
          <p:nvPr/>
        </p:nvCxnSpPr>
        <p:spPr>
          <a:xfrm rot="10800000">
            <a:off x="4572000" y="2873815"/>
            <a:ext cx="6858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7" name="Google Shape;467;p10"/>
          <p:cNvCxnSpPr>
            <a:stCxn id="450" idx="0"/>
          </p:cNvCxnSpPr>
          <p:nvPr/>
        </p:nvCxnSpPr>
        <p:spPr>
          <a:xfrm rot="10800000">
            <a:off x="4572000" y="2873815"/>
            <a:ext cx="24384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8" name="Google Shape;468;p10"/>
          <p:cNvCxnSpPr>
            <a:stCxn id="447" idx="0"/>
          </p:cNvCxnSpPr>
          <p:nvPr/>
        </p:nvCxnSpPr>
        <p:spPr>
          <a:xfrm rot="10800000" flipH="1">
            <a:off x="5257800" y="2873815"/>
            <a:ext cx="2097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69" name="Google Shape;469;p10"/>
          <p:cNvCxnSpPr>
            <a:stCxn id="450" idx="0"/>
          </p:cNvCxnSpPr>
          <p:nvPr/>
        </p:nvCxnSpPr>
        <p:spPr>
          <a:xfrm rot="10800000">
            <a:off x="5467500" y="2873815"/>
            <a:ext cx="15429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70" name="Google Shape;470;p10"/>
          <p:cNvCxnSpPr>
            <a:stCxn id="447" idx="0"/>
          </p:cNvCxnSpPr>
          <p:nvPr/>
        </p:nvCxnSpPr>
        <p:spPr>
          <a:xfrm rot="10800000" flipH="1">
            <a:off x="5257800" y="2873815"/>
            <a:ext cx="11049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71" name="Google Shape;471;p10"/>
          <p:cNvCxnSpPr>
            <a:stCxn id="450" idx="0"/>
          </p:cNvCxnSpPr>
          <p:nvPr/>
        </p:nvCxnSpPr>
        <p:spPr>
          <a:xfrm rot="10800000">
            <a:off x="6362700" y="2873815"/>
            <a:ext cx="6477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72" name="Google Shape;472;p10"/>
          <p:cNvCxnSpPr/>
          <p:nvPr/>
        </p:nvCxnSpPr>
        <p:spPr>
          <a:xfrm flipH="1">
            <a:off x="3676650" y="1349815"/>
            <a:ext cx="461010" cy="990600"/>
          </a:xfrm>
          <a:prstGeom prst="straightConnector1">
            <a:avLst/>
          </a:prstGeom>
          <a:noFill/>
          <a:ln w="9525" cap="flat" cmpd="sng">
            <a:solidFill>
              <a:srgbClr val="1A1A1A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73" name="Google Shape;473;p10"/>
          <p:cNvCxnSpPr/>
          <p:nvPr/>
        </p:nvCxnSpPr>
        <p:spPr>
          <a:xfrm>
            <a:off x="4137660" y="1349815"/>
            <a:ext cx="1329690" cy="990600"/>
          </a:xfrm>
          <a:prstGeom prst="straightConnector1">
            <a:avLst/>
          </a:prstGeom>
          <a:noFill/>
          <a:ln w="9525" cap="flat" cmpd="sng">
            <a:solidFill>
              <a:srgbClr val="1A1A1A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74" name="Google Shape;474;p10"/>
          <p:cNvCxnSpPr/>
          <p:nvPr/>
        </p:nvCxnSpPr>
        <p:spPr>
          <a:xfrm flipH="1">
            <a:off x="5467350" y="1349815"/>
            <a:ext cx="1276350" cy="990600"/>
          </a:xfrm>
          <a:prstGeom prst="straightConnector1">
            <a:avLst/>
          </a:prstGeom>
          <a:noFill/>
          <a:ln w="9525" cap="flat" cmpd="sng">
            <a:solidFill>
              <a:srgbClr val="1A1A1A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75" name="Google Shape;475;p10"/>
          <p:cNvCxnSpPr/>
          <p:nvPr/>
        </p:nvCxnSpPr>
        <p:spPr>
          <a:xfrm flipH="1">
            <a:off x="3676650" y="1349815"/>
            <a:ext cx="1329690" cy="990600"/>
          </a:xfrm>
          <a:prstGeom prst="straightConnector1">
            <a:avLst/>
          </a:prstGeom>
          <a:noFill/>
          <a:ln w="9525" cap="flat" cmpd="sng">
            <a:solidFill>
              <a:srgbClr val="1A1A1A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76" name="Google Shape;476;p10"/>
          <p:cNvCxnSpPr/>
          <p:nvPr/>
        </p:nvCxnSpPr>
        <p:spPr>
          <a:xfrm>
            <a:off x="5006340" y="1349815"/>
            <a:ext cx="461010" cy="990600"/>
          </a:xfrm>
          <a:prstGeom prst="straightConnector1">
            <a:avLst/>
          </a:prstGeom>
          <a:noFill/>
          <a:ln w="9525" cap="flat" cmpd="sng">
            <a:solidFill>
              <a:srgbClr val="1A1A1A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77" name="Google Shape;477;p10"/>
          <p:cNvCxnSpPr/>
          <p:nvPr/>
        </p:nvCxnSpPr>
        <p:spPr>
          <a:xfrm flipH="1">
            <a:off x="3676650" y="1349815"/>
            <a:ext cx="2198370" cy="990600"/>
          </a:xfrm>
          <a:prstGeom prst="straightConnector1">
            <a:avLst/>
          </a:prstGeom>
          <a:noFill/>
          <a:ln w="9525" cap="flat" cmpd="sng">
            <a:solidFill>
              <a:srgbClr val="1A1A1A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78" name="Google Shape;478;p10"/>
          <p:cNvCxnSpPr/>
          <p:nvPr/>
        </p:nvCxnSpPr>
        <p:spPr>
          <a:xfrm flipH="1">
            <a:off x="4572000" y="1349815"/>
            <a:ext cx="1303020" cy="990600"/>
          </a:xfrm>
          <a:prstGeom prst="straightConnector1">
            <a:avLst/>
          </a:prstGeom>
          <a:noFill/>
          <a:ln w="9525" cap="flat" cmpd="sng">
            <a:solidFill>
              <a:schemeClr val="dk2">
                <a:alpha val="45882"/>
              </a:schemeClr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479" name="Google Shape;479;p10"/>
          <p:cNvCxnSpPr/>
          <p:nvPr/>
        </p:nvCxnSpPr>
        <p:spPr>
          <a:xfrm flipH="1">
            <a:off x="5467350" y="1349815"/>
            <a:ext cx="407670" cy="990600"/>
          </a:xfrm>
          <a:prstGeom prst="straightConnector1">
            <a:avLst/>
          </a:prstGeom>
          <a:noFill/>
          <a:ln w="9525" cap="flat" cmpd="sng">
            <a:solidFill>
              <a:srgbClr val="1A1A1A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80" name="Google Shape;480;p10"/>
          <p:cNvSpPr txBox="1"/>
          <p:nvPr/>
        </p:nvSpPr>
        <p:spPr>
          <a:xfrm>
            <a:off x="2571750" y="200521"/>
            <a:ext cx="4114800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 jolt of activation is sent to CAT</a:t>
            </a:r>
            <a:endParaRPr/>
          </a:p>
        </p:txBody>
      </p:sp>
      <p:sp>
        <p:nvSpPr>
          <p:cNvPr id="481" name="Google Shape;481;p10"/>
          <p:cNvSpPr txBox="1"/>
          <p:nvPr/>
        </p:nvSpPr>
        <p:spPr>
          <a:xfrm>
            <a:off x="91817" y="83785"/>
            <a:ext cx="1333501" cy="64633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Step 2: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Phonological processing</a:t>
            </a:r>
            <a:endParaRPr/>
          </a:p>
        </p:txBody>
      </p:sp>
      <p:pic>
        <p:nvPicPr>
          <p:cNvPr id="482" name="Google Shape;482;p10" descr="C:\My Documents\My Pictures\PNT-cat.jpg"/>
          <p:cNvPicPr preferRelativeResize="0"/>
          <p:nvPr/>
        </p:nvPicPr>
        <p:blipFill rotWithShape="1">
          <a:blip r:embed="rId5">
            <a:alphaModFix/>
          </a:blip>
          <a:srcRect l="-1083" t="4333" b="10667"/>
          <a:stretch/>
        </p:blipFill>
        <p:spPr>
          <a:xfrm>
            <a:off x="7739886" y="610438"/>
            <a:ext cx="1039067" cy="833418"/>
          </a:xfrm>
          <a:prstGeom prst="rect">
            <a:avLst/>
          </a:prstGeom>
          <a:noFill/>
          <a:ln>
            <a:noFill/>
          </a:ln>
        </p:spPr>
      </p:pic>
      <p:sp>
        <p:nvSpPr>
          <p:cNvPr id="483" name="Google Shape;483;p10"/>
          <p:cNvSpPr txBox="1"/>
          <p:nvPr/>
        </p:nvSpPr>
        <p:spPr>
          <a:xfrm>
            <a:off x="7424289" y="1443856"/>
            <a:ext cx="165984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“Name this picture”</a:t>
            </a:r>
            <a:endParaRPr/>
          </a:p>
        </p:txBody>
      </p:sp>
      <p:grpSp>
        <p:nvGrpSpPr>
          <p:cNvPr id="484" name="Google Shape;484;p10"/>
          <p:cNvGrpSpPr/>
          <p:nvPr/>
        </p:nvGrpSpPr>
        <p:grpSpPr>
          <a:xfrm>
            <a:off x="2133600" y="816430"/>
            <a:ext cx="4876800" cy="533400"/>
            <a:chOff x="2133600" y="2286000"/>
            <a:chExt cx="4876800" cy="533400"/>
          </a:xfrm>
        </p:grpSpPr>
        <p:sp>
          <p:nvSpPr>
            <p:cNvPr id="485" name="Google Shape;485;p10"/>
            <p:cNvSpPr/>
            <p:nvPr/>
          </p:nvSpPr>
          <p:spPr>
            <a:xfrm>
              <a:off x="2133600" y="2286000"/>
              <a:ext cx="533400" cy="533400"/>
            </a:xfrm>
            <a:prstGeom prst="ellipse">
              <a:avLst/>
            </a:prstGeom>
            <a:solidFill>
              <a:schemeClr val="dk1">
                <a:alpha val="10980"/>
              </a:scheme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6" name="Google Shape;486;p10"/>
            <p:cNvSpPr/>
            <p:nvPr/>
          </p:nvSpPr>
          <p:spPr>
            <a:xfrm>
              <a:off x="3002280" y="2286000"/>
              <a:ext cx="533400" cy="533400"/>
            </a:xfrm>
            <a:prstGeom prst="ellipse">
              <a:avLst/>
            </a:prstGeom>
            <a:solidFill>
              <a:srgbClr val="1A9988">
                <a:alpha val="57647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7" name="Google Shape;487;p10"/>
            <p:cNvSpPr/>
            <p:nvPr/>
          </p:nvSpPr>
          <p:spPr>
            <a:xfrm>
              <a:off x="3870960" y="2286000"/>
              <a:ext cx="533400" cy="533400"/>
            </a:xfrm>
            <a:prstGeom prst="ellipse">
              <a:avLst/>
            </a:prstGeom>
            <a:solidFill>
              <a:srgbClr val="1A9988">
                <a:alpha val="57647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8" name="Google Shape;488;p10"/>
            <p:cNvSpPr/>
            <p:nvPr/>
          </p:nvSpPr>
          <p:spPr>
            <a:xfrm>
              <a:off x="4739640" y="2286000"/>
              <a:ext cx="533400" cy="533400"/>
            </a:xfrm>
            <a:prstGeom prst="ellipse">
              <a:avLst/>
            </a:prstGeom>
            <a:solidFill>
              <a:srgbClr val="1A9988">
                <a:alpha val="57647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89" name="Google Shape;489;p10"/>
            <p:cNvSpPr/>
            <p:nvPr/>
          </p:nvSpPr>
          <p:spPr>
            <a:xfrm>
              <a:off x="5608320" y="2286000"/>
              <a:ext cx="533400" cy="533400"/>
            </a:xfrm>
            <a:prstGeom prst="ellipse">
              <a:avLst/>
            </a:prstGeom>
            <a:solidFill>
              <a:srgbClr val="1A9988">
                <a:alpha val="57647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90" name="Google Shape;490;p10"/>
            <p:cNvSpPr/>
            <p:nvPr/>
          </p:nvSpPr>
          <p:spPr>
            <a:xfrm>
              <a:off x="6477000" y="2286000"/>
              <a:ext cx="533400" cy="533400"/>
            </a:xfrm>
            <a:prstGeom prst="ellipse">
              <a:avLst/>
            </a:prstGeom>
            <a:solidFill>
              <a:schemeClr val="dk1">
                <a:alpha val="10980"/>
              </a:scheme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91" name="Google Shape;491;p10"/>
          <p:cNvGrpSpPr/>
          <p:nvPr/>
        </p:nvGrpSpPr>
        <p:grpSpPr>
          <a:xfrm>
            <a:off x="2514600" y="2351319"/>
            <a:ext cx="4114800" cy="533400"/>
            <a:chOff x="2514600" y="2286000"/>
            <a:chExt cx="4114800" cy="533400"/>
          </a:xfrm>
        </p:grpSpPr>
        <p:sp>
          <p:nvSpPr>
            <p:cNvPr id="492" name="Google Shape;492;p10"/>
            <p:cNvSpPr/>
            <p:nvPr/>
          </p:nvSpPr>
          <p:spPr>
            <a:xfrm>
              <a:off x="2514600" y="2286000"/>
              <a:ext cx="533400" cy="533400"/>
            </a:xfrm>
            <a:prstGeom prst="ellipse">
              <a:avLst/>
            </a:prstGeom>
            <a:solidFill>
              <a:schemeClr val="dk1">
                <a:alpha val="9803"/>
              </a:scheme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LOG</a:t>
              </a:r>
              <a:endParaRPr sz="1500" dirty="0"/>
            </a:p>
          </p:txBody>
        </p:sp>
        <p:sp>
          <p:nvSpPr>
            <p:cNvPr id="493" name="Google Shape;493;p10"/>
            <p:cNvSpPr/>
            <p:nvPr/>
          </p:nvSpPr>
          <p:spPr>
            <a:xfrm>
              <a:off x="3409950" y="2286000"/>
              <a:ext cx="533400" cy="533400"/>
            </a:xfrm>
            <a:prstGeom prst="ellipse">
              <a:avLst/>
            </a:prstGeom>
            <a:solidFill>
              <a:schemeClr val="dk1">
                <a:alpha val="22745"/>
              </a:scheme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DOG</a:t>
              </a:r>
              <a:endParaRPr sz="1300" dirty="0"/>
            </a:p>
          </p:txBody>
        </p:sp>
        <p:sp>
          <p:nvSpPr>
            <p:cNvPr id="494" name="Google Shape;494;p10"/>
            <p:cNvSpPr/>
            <p:nvPr/>
          </p:nvSpPr>
          <p:spPr>
            <a:xfrm>
              <a:off x="4305300" y="2286000"/>
              <a:ext cx="533400" cy="533400"/>
            </a:xfrm>
            <a:prstGeom prst="ellipse">
              <a:avLst/>
            </a:prstGeom>
            <a:solidFill>
              <a:srgbClr val="00B050">
                <a:alpha val="93725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CAT</a:t>
              </a:r>
              <a:endParaRPr sz="1500" dirty="0"/>
            </a:p>
          </p:txBody>
        </p:sp>
        <p:sp>
          <p:nvSpPr>
            <p:cNvPr id="495" name="Google Shape;495;p10"/>
            <p:cNvSpPr/>
            <p:nvPr/>
          </p:nvSpPr>
          <p:spPr>
            <a:xfrm>
              <a:off x="5200650" y="2286000"/>
              <a:ext cx="533400" cy="533400"/>
            </a:xfrm>
            <a:prstGeom prst="ellipse">
              <a:avLst/>
            </a:prstGeom>
            <a:solidFill>
              <a:schemeClr val="dk1">
                <a:alpha val="40784"/>
              </a:scheme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RAT</a:t>
              </a:r>
              <a:endParaRPr sz="1500" dirty="0"/>
            </a:p>
          </p:txBody>
        </p:sp>
        <p:sp>
          <p:nvSpPr>
            <p:cNvPr id="496" name="Google Shape;496;p10"/>
            <p:cNvSpPr/>
            <p:nvPr/>
          </p:nvSpPr>
          <p:spPr>
            <a:xfrm>
              <a:off x="6096000" y="2286000"/>
              <a:ext cx="533400" cy="533400"/>
            </a:xfrm>
            <a:prstGeom prst="ellipse">
              <a:avLst/>
            </a:prstGeom>
            <a:solidFill>
              <a:schemeClr val="dk1">
                <a:alpha val="9803"/>
              </a:scheme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MAT</a:t>
              </a:r>
              <a:endParaRPr sz="1500" dirty="0"/>
            </a:p>
          </p:txBody>
        </p:sp>
      </p:grpSp>
      <p:sp>
        <p:nvSpPr>
          <p:cNvPr id="497" name="Google Shape;497;p10"/>
          <p:cNvSpPr txBox="1"/>
          <p:nvPr/>
        </p:nvSpPr>
        <p:spPr>
          <a:xfrm>
            <a:off x="128166" y="929245"/>
            <a:ext cx="103906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SEMANTICS</a:t>
            </a:r>
            <a:endParaRPr/>
          </a:p>
        </p:txBody>
      </p:sp>
      <p:sp>
        <p:nvSpPr>
          <p:cNvPr id="498" name="Google Shape;498;p10"/>
          <p:cNvSpPr txBox="1"/>
          <p:nvPr/>
        </p:nvSpPr>
        <p:spPr>
          <a:xfrm>
            <a:off x="186357" y="2453245"/>
            <a:ext cx="75373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WORDS</a:t>
            </a:r>
            <a:endParaRPr/>
          </a:p>
        </p:txBody>
      </p:sp>
      <p:sp>
        <p:nvSpPr>
          <p:cNvPr id="499" name="Google Shape;499;p10"/>
          <p:cNvSpPr txBox="1"/>
          <p:nvPr/>
        </p:nvSpPr>
        <p:spPr>
          <a:xfrm>
            <a:off x="45292" y="4290898"/>
            <a:ext cx="103586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PHONEMES</a:t>
            </a:r>
            <a:endParaRPr/>
          </a:p>
        </p:txBody>
      </p:sp>
      <p:sp>
        <p:nvSpPr>
          <p:cNvPr id="500" name="Google Shape;500;p10"/>
          <p:cNvSpPr txBox="1"/>
          <p:nvPr/>
        </p:nvSpPr>
        <p:spPr>
          <a:xfrm>
            <a:off x="2329546" y="4819962"/>
            <a:ext cx="75854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ONSETS</a:t>
            </a:r>
            <a:endParaRPr/>
          </a:p>
        </p:txBody>
      </p:sp>
      <p:sp>
        <p:nvSpPr>
          <p:cNvPr id="501" name="Google Shape;501;p10"/>
          <p:cNvSpPr txBox="1"/>
          <p:nvPr/>
        </p:nvSpPr>
        <p:spPr>
          <a:xfrm>
            <a:off x="5148172" y="4819960"/>
            <a:ext cx="81144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VOWELS</a:t>
            </a:r>
            <a:endParaRPr/>
          </a:p>
        </p:txBody>
      </p:sp>
      <p:sp>
        <p:nvSpPr>
          <p:cNvPr id="502" name="Google Shape;502;p10"/>
          <p:cNvSpPr txBox="1"/>
          <p:nvPr/>
        </p:nvSpPr>
        <p:spPr>
          <a:xfrm>
            <a:off x="6938895" y="4819961"/>
            <a:ext cx="69602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CODAS</a:t>
            </a: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1CDF272-4789-E34C-AD58-6C90ED29C5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5508"/>
    </mc:Choice>
    <mc:Fallback xmlns="">
      <p:transition spd="slow" advTm="255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7" name="Google Shape;507;p11"/>
          <p:cNvGrpSpPr/>
          <p:nvPr/>
        </p:nvGrpSpPr>
        <p:grpSpPr>
          <a:xfrm>
            <a:off x="2133600" y="816394"/>
            <a:ext cx="4876800" cy="533400"/>
            <a:chOff x="2133600" y="2286000"/>
            <a:chExt cx="4876800" cy="533400"/>
          </a:xfrm>
        </p:grpSpPr>
        <p:sp>
          <p:nvSpPr>
            <p:cNvPr id="508" name="Google Shape;508;p11"/>
            <p:cNvSpPr/>
            <p:nvPr/>
          </p:nvSpPr>
          <p:spPr>
            <a:xfrm>
              <a:off x="2133600" y="2286000"/>
              <a:ext cx="533400" cy="5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09" name="Google Shape;509;p11"/>
            <p:cNvSpPr/>
            <p:nvPr/>
          </p:nvSpPr>
          <p:spPr>
            <a:xfrm>
              <a:off x="3002280" y="2286000"/>
              <a:ext cx="533400" cy="533400"/>
            </a:xfrm>
            <a:prstGeom prst="ellipse">
              <a:avLst/>
            </a:prstGeom>
            <a:solidFill>
              <a:srgbClr val="1A9988">
                <a:alpha val="8000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0" name="Google Shape;510;p11"/>
            <p:cNvSpPr/>
            <p:nvPr/>
          </p:nvSpPr>
          <p:spPr>
            <a:xfrm>
              <a:off x="3870960" y="2286000"/>
              <a:ext cx="533400" cy="533400"/>
            </a:xfrm>
            <a:prstGeom prst="ellipse">
              <a:avLst/>
            </a:prstGeom>
            <a:solidFill>
              <a:srgbClr val="1A9988">
                <a:alpha val="8000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1" name="Google Shape;511;p11"/>
            <p:cNvSpPr/>
            <p:nvPr/>
          </p:nvSpPr>
          <p:spPr>
            <a:xfrm>
              <a:off x="4739640" y="2286000"/>
              <a:ext cx="533400" cy="533400"/>
            </a:xfrm>
            <a:prstGeom prst="ellipse">
              <a:avLst/>
            </a:prstGeom>
            <a:solidFill>
              <a:srgbClr val="1A9988">
                <a:alpha val="8000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2" name="Google Shape;512;p11"/>
            <p:cNvSpPr/>
            <p:nvPr/>
          </p:nvSpPr>
          <p:spPr>
            <a:xfrm>
              <a:off x="5608320" y="2286000"/>
              <a:ext cx="533400" cy="533400"/>
            </a:xfrm>
            <a:prstGeom prst="ellipse">
              <a:avLst/>
            </a:prstGeom>
            <a:solidFill>
              <a:srgbClr val="1A9988">
                <a:alpha val="80000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13" name="Google Shape;513;p11"/>
            <p:cNvSpPr/>
            <p:nvPr/>
          </p:nvSpPr>
          <p:spPr>
            <a:xfrm>
              <a:off x="6477000" y="2286000"/>
              <a:ext cx="533400" cy="5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14" name="Google Shape;514;p11"/>
          <p:cNvGrpSpPr/>
          <p:nvPr/>
        </p:nvGrpSpPr>
        <p:grpSpPr>
          <a:xfrm>
            <a:off x="2514600" y="2340394"/>
            <a:ext cx="4114800" cy="533400"/>
            <a:chOff x="2514600" y="2286000"/>
            <a:chExt cx="4114800" cy="533400"/>
          </a:xfrm>
        </p:grpSpPr>
        <p:sp>
          <p:nvSpPr>
            <p:cNvPr id="515" name="Google Shape;515;p11"/>
            <p:cNvSpPr/>
            <p:nvPr/>
          </p:nvSpPr>
          <p:spPr>
            <a:xfrm>
              <a:off x="2514600" y="2286000"/>
              <a:ext cx="533400" cy="5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LOG</a:t>
              </a:r>
              <a:endParaRPr sz="1500" dirty="0"/>
            </a:p>
          </p:txBody>
        </p:sp>
        <p:sp>
          <p:nvSpPr>
            <p:cNvPr id="516" name="Google Shape;516;p11"/>
            <p:cNvSpPr/>
            <p:nvPr/>
          </p:nvSpPr>
          <p:spPr>
            <a:xfrm>
              <a:off x="3409950" y="2286000"/>
              <a:ext cx="533400" cy="533400"/>
            </a:xfrm>
            <a:prstGeom prst="ellipse">
              <a:avLst/>
            </a:prstGeom>
            <a:solidFill>
              <a:schemeClr val="dk1">
                <a:alpha val="22745"/>
              </a:scheme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DOG</a:t>
              </a:r>
              <a:endParaRPr sz="1300" dirty="0"/>
            </a:p>
          </p:txBody>
        </p:sp>
        <p:sp>
          <p:nvSpPr>
            <p:cNvPr id="517" name="Google Shape;517;p11"/>
            <p:cNvSpPr/>
            <p:nvPr/>
          </p:nvSpPr>
          <p:spPr>
            <a:xfrm>
              <a:off x="4305300" y="2286000"/>
              <a:ext cx="533400" cy="533400"/>
            </a:xfrm>
            <a:prstGeom prst="ellipse">
              <a:avLst/>
            </a:prstGeom>
            <a:solidFill>
              <a:srgbClr val="00B050">
                <a:alpha val="78823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CAT</a:t>
              </a:r>
              <a:endParaRPr sz="1500" dirty="0"/>
            </a:p>
          </p:txBody>
        </p:sp>
        <p:sp>
          <p:nvSpPr>
            <p:cNvPr id="518" name="Google Shape;518;p11"/>
            <p:cNvSpPr/>
            <p:nvPr/>
          </p:nvSpPr>
          <p:spPr>
            <a:xfrm>
              <a:off x="5200650" y="2286000"/>
              <a:ext cx="533400" cy="533400"/>
            </a:xfrm>
            <a:prstGeom prst="ellipse">
              <a:avLst/>
            </a:prstGeom>
            <a:solidFill>
              <a:schemeClr val="dk1">
                <a:alpha val="23921"/>
              </a:scheme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RAT</a:t>
              </a:r>
              <a:endParaRPr sz="1500" dirty="0"/>
            </a:p>
          </p:txBody>
        </p:sp>
        <p:sp>
          <p:nvSpPr>
            <p:cNvPr id="519" name="Google Shape;519;p11"/>
            <p:cNvSpPr/>
            <p:nvPr/>
          </p:nvSpPr>
          <p:spPr>
            <a:xfrm>
              <a:off x="6096000" y="2286000"/>
              <a:ext cx="533400" cy="5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MAT</a:t>
              </a:r>
              <a:endParaRPr sz="1500" dirty="0"/>
            </a:p>
          </p:txBody>
        </p:sp>
      </p:grpSp>
      <p:grpSp>
        <p:nvGrpSpPr>
          <p:cNvPr id="520" name="Google Shape;520;p11"/>
          <p:cNvGrpSpPr/>
          <p:nvPr/>
        </p:nvGrpSpPr>
        <p:grpSpPr>
          <a:xfrm>
            <a:off x="1181100" y="4169194"/>
            <a:ext cx="6781800" cy="533400"/>
            <a:chOff x="1219200" y="5486400"/>
            <a:chExt cx="6781800" cy="533400"/>
          </a:xfrm>
        </p:grpSpPr>
        <p:grpSp>
          <p:nvGrpSpPr>
            <p:cNvPr id="521" name="Google Shape;521;p11"/>
            <p:cNvGrpSpPr/>
            <p:nvPr/>
          </p:nvGrpSpPr>
          <p:grpSpPr>
            <a:xfrm>
              <a:off x="1219200" y="5486400"/>
              <a:ext cx="3276600" cy="533400"/>
              <a:chOff x="762000" y="5486400"/>
              <a:chExt cx="3276600" cy="533400"/>
            </a:xfrm>
          </p:grpSpPr>
          <p:sp>
            <p:nvSpPr>
              <p:cNvPr id="522" name="Google Shape;522;p11"/>
              <p:cNvSpPr/>
              <p:nvPr/>
            </p:nvSpPr>
            <p:spPr>
              <a:xfrm>
                <a:off x="7620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l</a:t>
                </a:r>
                <a:endParaRPr/>
              </a:p>
            </p:txBody>
          </p:sp>
          <p:sp>
            <p:nvSpPr>
              <p:cNvPr id="523" name="Google Shape;523;p11"/>
              <p:cNvSpPr/>
              <p:nvPr/>
            </p:nvSpPr>
            <p:spPr>
              <a:xfrm>
                <a:off x="14478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47843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r</a:t>
                </a:r>
                <a:endParaRPr/>
              </a:p>
            </p:txBody>
          </p:sp>
          <p:sp>
            <p:nvSpPr>
              <p:cNvPr id="524" name="Google Shape;524;p11"/>
              <p:cNvSpPr/>
              <p:nvPr/>
            </p:nvSpPr>
            <p:spPr>
              <a:xfrm>
                <a:off x="21336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47843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d</a:t>
                </a:r>
                <a:endParaRPr/>
              </a:p>
            </p:txBody>
          </p:sp>
          <p:sp>
            <p:nvSpPr>
              <p:cNvPr id="525" name="Google Shape;525;p11"/>
              <p:cNvSpPr/>
              <p:nvPr/>
            </p:nvSpPr>
            <p:spPr>
              <a:xfrm>
                <a:off x="2819400" y="5486400"/>
                <a:ext cx="533400" cy="533400"/>
              </a:xfrm>
              <a:prstGeom prst="ellipse">
                <a:avLst/>
              </a:prstGeom>
              <a:solidFill>
                <a:srgbClr val="1A9988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k</a:t>
                </a:r>
                <a:endParaRPr/>
              </a:p>
            </p:txBody>
          </p:sp>
          <p:sp>
            <p:nvSpPr>
              <p:cNvPr id="526" name="Google Shape;526;p11"/>
              <p:cNvSpPr/>
              <p:nvPr/>
            </p:nvSpPr>
            <p:spPr>
              <a:xfrm>
                <a:off x="35052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m</a:t>
                </a:r>
                <a:endParaRPr/>
              </a:p>
            </p:txBody>
          </p:sp>
        </p:grpSp>
        <p:grpSp>
          <p:nvGrpSpPr>
            <p:cNvPr id="527" name="Google Shape;527;p11"/>
            <p:cNvGrpSpPr/>
            <p:nvPr/>
          </p:nvGrpSpPr>
          <p:grpSpPr>
            <a:xfrm>
              <a:off x="5029200" y="5486400"/>
              <a:ext cx="1219200" cy="533400"/>
              <a:chOff x="5105400" y="5486400"/>
              <a:chExt cx="1219200" cy="533400"/>
            </a:xfrm>
          </p:grpSpPr>
          <p:sp>
            <p:nvSpPr>
              <p:cNvPr id="528" name="Google Shape;528;p11"/>
              <p:cNvSpPr/>
              <p:nvPr/>
            </p:nvSpPr>
            <p:spPr>
              <a:xfrm>
                <a:off x="5105400" y="5486400"/>
                <a:ext cx="533400" cy="533400"/>
              </a:xfrm>
              <a:prstGeom prst="ellipse">
                <a:avLst/>
              </a:prstGeom>
              <a:solidFill>
                <a:srgbClr val="1A9988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æ</a:t>
                </a:r>
                <a:endParaRPr sz="1400" b="0" i="0" u="none" strike="noStrike" cap="none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9" name="Google Shape;529;p11"/>
              <p:cNvSpPr/>
              <p:nvPr/>
            </p:nvSpPr>
            <p:spPr>
              <a:xfrm>
                <a:off x="57912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47843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/>
                <a:r>
                  <a:rPr lang="en-US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ɔ</a:t>
                </a:r>
                <a:endParaRPr lang="en-US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530" name="Google Shape;530;p11"/>
            <p:cNvGrpSpPr/>
            <p:nvPr/>
          </p:nvGrpSpPr>
          <p:grpSpPr>
            <a:xfrm>
              <a:off x="6781800" y="5486400"/>
              <a:ext cx="1219200" cy="533400"/>
              <a:chOff x="6781800" y="5486400"/>
              <a:chExt cx="1219200" cy="533400"/>
            </a:xfrm>
          </p:grpSpPr>
          <p:sp>
            <p:nvSpPr>
              <p:cNvPr id="531" name="Google Shape;531;p11"/>
              <p:cNvSpPr/>
              <p:nvPr/>
            </p:nvSpPr>
            <p:spPr>
              <a:xfrm>
                <a:off x="6781800" y="5486400"/>
                <a:ext cx="533400" cy="533400"/>
              </a:xfrm>
              <a:prstGeom prst="ellipse">
                <a:avLst/>
              </a:prstGeom>
              <a:solidFill>
                <a:srgbClr val="1A9988"/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t</a:t>
                </a:r>
                <a:endParaRPr/>
              </a:p>
            </p:txBody>
          </p:sp>
          <p:sp>
            <p:nvSpPr>
              <p:cNvPr id="532" name="Google Shape;532;p11"/>
              <p:cNvSpPr/>
              <p:nvPr/>
            </p:nvSpPr>
            <p:spPr>
              <a:xfrm>
                <a:off x="74676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47843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g</a:t>
                </a:r>
                <a:endParaRPr/>
              </a:p>
            </p:txBody>
          </p:sp>
        </p:grpSp>
      </p:grpSp>
      <p:cxnSp>
        <p:nvCxnSpPr>
          <p:cNvPr id="533" name="Google Shape;533;p11"/>
          <p:cNvCxnSpPr>
            <a:stCxn id="509" idx="4"/>
            <a:endCxn id="517" idx="0"/>
          </p:cNvCxnSpPr>
          <p:nvPr/>
        </p:nvCxnSpPr>
        <p:spPr>
          <a:xfrm>
            <a:off x="3268980" y="1349794"/>
            <a:ext cx="13029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34" name="Google Shape;534;p11"/>
          <p:cNvCxnSpPr>
            <a:stCxn id="510" idx="4"/>
            <a:endCxn id="517" idx="0"/>
          </p:cNvCxnSpPr>
          <p:nvPr/>
        </p:nvCxnSpPr>
        <p:spPr>
          <a:xfrm>
            <a:off x="4137660" y="1349794"/>
            <a:ext cx="4344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35" name="Google Shape;535;p11"/>
          <p:cNvCxnSpPr>
            <a:stCxn id="511" idx="4"/>
            <a:endCxn id="517" idx="0"/>
          </p:cNvCxnSpPr>
          <p:nvPr/>
        </p:nvCxnSpPr>
        <p:spPr>
          <a:xfrm flipH="1">
            <a:off x="4571940" y="1349794"/>
            <a:ext cx="4344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36" name="Google Shape;536;p11"/>
          <p:cNvCxnSpPr>
            <a:stCxn id="512" idx="4"/>
            <a:endCxn id="517" idx="0"/>
          </p:cNvCxnSpPr>
          <p:nvPr/>
        </p:nvCxnSpPr>
        <p:spPr>
          <a:xfrm flipH="1">
            <a:off x="4572120" y="1349794"/>
            <a:ext cx="13029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37" name="Google Shape;537;p11"/>
          <p:cNvCxnSpPr>
            <a:stCxn id="508" idx="4"/>
            <a:endCxn id="516" idx="0"/>
          </p:cNvCxnSpPr>
          <p:nvPr/>
        </p:nvCxnSpPr>
        <p:spPr>
          <a:xfrm>
            <a:off x="2400300" y="1349794"/>
            <a:ext cx="12765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38" name="Google Shape;538;p11"/>
          <p:cNvCxnSpPr>
            <a:stCxn id="522" idx="0"/>
            <a:endCxn id="515" idx="4"/>
          </p:cNvCxnSpPr>
          <p:nvPr/>
        </p:nvCxnSpPr>
        <p:spPr>
          <a:xfrm rot="10800000" flipH="1">
            <a:off x="1447800" y="2873794"/>
            <a:ext cx="13335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39" name="Google Shape;539;p11"/>
          <p:cNvCxnSpPr>
            <a:stCxn id="524" idx="0"/>
            <a:endCxn id="516" idx="4"/>
          </p:cNvCxnSpPr>
          <p:nvPr/>
        </p:nvCxnSpPr>
        <p:spPr>
          <a:xfrm rot="10800000" flipH="1">
            <a:off x="2819400" y="2873794"/>
            <a:ext cx="8574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40" name="Google Shape;540;p11"/>
          <p:cNvCxnSpPr>
            <a:stCxn id="525" idx="0"/>
            <a:endCxn id="517" idx="4"/>
          </p:cNvCxnSpPr>
          <p:nvPr/>
        </p:nvCxnSpPr>
        <p:spPr>
          <a:xfrm rot="10800000" flipH="1">
            <a:off x="3505200" y="2873794"/>
            <a:ext cx="10668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41" name="Google Shape;541;p11"/>
          <p:cNvCxnSpPr>
            <a:stCxn id="523" idx="0"/>
            <a:endCxn id="518" idx="4"/>
          </p:cNvCxnSpPr>
          <p:nvPr/>
        </p:nvCxnSpPr>
        <p:spPr>
          <a:xfrm rot="10800000" flipH="1">
            <a:off x="2133600" y="2873794"/>
            <a:ext cx="33339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42" name="Google Shape;542;p11"/>
          <p:cNvCxnSpPr>
            <a:stCxn id="526" idx="0"/>
            <a:endCxn id="519" idx="4"/>
          </p:cNvCxnSpPr>
          <p:nvPr/>
        </p:nvCxnSpPr>
        <p:spPr>
          <a:xfrm rot="10800000" flipH="1">
            <a:off x="4191000" y="2873794"/>
            <a:ext cx="21717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43" name="Google Shape;543;p11"/>
          <p:cNvCxnSpPr>
            <a:stCxn id="529" idx="0"/>
            <a:endCxn id="515" idx="4"/>
          </p:cNvCxnSpPr>
          <p:nvPr/>
        </p:nvCxnSpPr>
        <p:spPr>
          <a:xfrm rot="10800000">
            <a:off x="2781300" y="2873794"/>
            <a:ext cx="31623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44" name="Google Shape;544;p11"/>
          <p:cNvCxnSpPr>
            <a:stCxn id="532" idx="1"/>
            <a:endCxn id="515" idx="4"/>
          </p:cNvCxnSpPr>
          <p:nvPr/>
        </p:nvCxnSpPr>
        <p:spPr>
          <a:xfrm rot="10800000">
            <a:off x="2781415" y="2873909"/>
            <a:ext cx="4726200" cy="1373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45" name="Google Shape;545;p11"/>
          <p:cNvCxnSpPr>
            <a:stCxn id="529" idx="0"/>
            <a:endCxn id="516" idx="4"/>
          </p:cNvCxnSpPr>
          <p:nvPr/>
        </p:nvCxnSpPr>
        <p:spPr>
          <a:xfrm rot="10800000">
            <a:off x="3676800" y="2873794"/>
            <a:ext cx="22668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46" name="Google Shape;546;p11"/>
          <p:cNvCxnSpPr>
            <a:stCxn id="532" idx="1"/>
            <a:endCxn id="516" idx="4"/>
          </p:cNvCxnSpPr>
          <p:nvPr/>
        </p:nvCxnSpPr>
        <p:spPr>
          <a:xfrm rot="10800000">
            <a:off x="3676615" y="2873909"/>
            <a:ext cx="3831000" cy="1373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47" name="Google Shape;547;p11"/>
          <p:cNvCxnSpPr>
            <a:stCxn id="528" idx="0"/>
            <a:endCxn id="517" idx="4"/>
          </p:cNvCxnSpPr>
          <p:nvPr/>
        </p:nvCxnSpPr>
        <p:spPr>
          <a:xfrm rot="10800000">
            <a:off x="4572000" y="2873794"/>
            <a:ext cx="6858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48" name="Google Shape;548;p11"/>
          <p:cNvCxnSpPr>
            <a:stCxn id="531" idx="0"/>
            <a:endCxn id="517" idx="4"/>
          </p:cNvCxnSpPr>
          <p:nvPr/>
        </p:nvCxnSpPr>
        <p:spPr>
          <a:xfrm rot="10800000">
            <a:off x="4572000" y="2873794"/>
            <a:ext cx="24384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49" name="Google Shape;549;p11"/>
          <p:cNvCxnSpPr>
            <a:stCxn id="528" idx="0"/>
            <a:endCxn id="518" idx="4"/>
          </p:cNvCxnSpPr>
          <p:nvPr/>
        </p:nvCxnSpPr>
        <p:spPr>
          <a:xfrm rot="10800000" flipH="1">
            <a:off x="5257800" y="2873794"/>
            <a:ext cx="2097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50" name="Google Shape;550;p11"/>
          <p:cNvCxnSpPr>
            <a:stCxn id="531" idx="0"/>
            <a:endCxn id="518" idx="4"/>
          </p:cNvCxnSpPr>
          <p:nvPr/>
        </p:nvCxnSpPr>
        <p:spPr>
          <a:xfrm rot="10800000">
            <a:off x="5467500" y="2873794"/>
            <a:ext cx="15429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51" name="Google Shape;551;p11"/>
          <p:cNvCxnSpPr>
            <a:stCxn id="528" idx="0"/>
            <a:endCxn id="519" idx="4"/>
          </p:cNvCxnSpPr>
          <p:nvPr/>
        </p:nvCxnSpPr>
        <p:spPr>
          <a:xfrm rot="10800000" flipH="1">
            <a:off x="5257800" y="2873794"/>
            <a:ext cx="11049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52" name="Google Shape;552;p11"/>
          <p:cNvCxnSpPr>
            <a:stCxn id="531" idx="0"/>
            <a:endCxn id="519" idx="4"/>
          </p:cNvCxnSpPr>
          <p:nvPr/>
        </p:nvCxnSpPr>
        <p:spPr>
          <a:xfrm rot="10800000">
            <a:off x="6362700" y="2873794"/>
            <a:ext cx="6477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53" name="Google Shape;553;p11"/>
          <p:cNvCxnSpPr>
            <a:stCxn id="510" idx="4"/>
            <a:endCxn id="516" idx="0"/>
          </p:cNvCxnSpPr>
          <p:nvPr/>
        </p:nvCxnSpPr>
        <p:spPr>
          <a:xfrm flipH="1">
            <a:off x="3676560" y="1349794"/>
            <a:ext cx="4611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54" name="Google Shape;554;p11"/>
          <p:cNvCxnSpPr>
            <a:stCxn id="510" idx="4"/>
            <a:endCxn id="518" idx="0"/>
          </p:cNvCxnSpPr>
          <p:nvPr/>
        </p:nvCxnSpPr>
        <p:spPr>
          <a:xfrm>
            <a:off x="4137660" y="1349794"/>
            <a:ext cx="13296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55" name="Google Shape;555;p11"/>
          <p:cNvCxnSpPr>
            <a:stCxn id="513" idx="4"/>
            <a:endCxn id="518" idx="0"/>
          </p:cNvCxnSpPr>
          <p:nvPr/>
        </p:nvCxnSpPr>
        <p:spPr>
          <a:xfrm flipH="1">
            <a:off x="5467500" y="1349794"/>
            <a:ext cx="12762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56" name="Google Shape;556;p11"/>
          <p:cNvCxnSpPr>
            <a:stCxn id="511" idx="4"/>
            <a:endCxn id="516" idx="0"/>
          </p:cNvCxnSpPr>
          <p:nvPr/>
        </p:nvCxnSpPr>
        <p:spPr>
          <a:xfrm flipH="1">
            <a:off x="3676740" y="1349794"/>
            <a:ext cx="13296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57" name="Google Shape;557;p11"/>
          <p:cNvCxnSpPr>
            <a:stCxn id="511" idx="4"/>
            <a:endCxn id="518" idx="0"/>
          </p:cNvCxnSpPr>
          <p:nvPr/>
        </p:nvCxnSpPr>
        <p:spPr>
          <a:xfrm>
            <a:off x="5006340" y="1349794"/>
            <a:ext cx="4611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58" name="Google Shape;558;p11"/>
          <p:cNvCxnSpPr>
            <a:stCxn id="512" idx="4"/>
            <a:endCxn id="516" idx="0"/>
          </p:cNvCxnSpPr>
          <p:nvPr/>
        </p:nvCxnSpPr>
        <p:spPr>
          <a:xfrm flipH="1">
            <a:off x="3676620" y="1349794"/>
            <a:ext cx="21984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59" name="Google Shape;559;p11"/>
          <p:cNvCxnSpPr>
            <a:stCxn id="512" idx="4"/>
            <a:endCxn id="517" idx="0"/>
          </p:cNvCxnSpPr>
          <p:nvPr/>
        </p:nvCxnSpPr>
        <p:spPr>
          <a:xfrm flipH="1">
            <a:off x="4572120" y="1349794"/>
            <a:ext cx="13029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60" name="Google Shape;560;p11"/>
          <p:cNvCxnSpPr>
            <a:stCxn id="512" idx="4"/>
            <a:endCxn id="518" idx="0"/>
          </p:cNvCxnSpPr>
          <p:nvPr/>
        </p:nvCxnSpPr>
        <p:spPr>
          <a:xfrm flipH="1">
            <a:off x="5467320" y="1349794"/>
            <a:ext cx="4077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61" name="Google Shape;561;p11"/>
          <p:cNvSpPr txBox="1"/>
          <p:nvPr/>
        </p:nvSpPr>
        <p:spPr>
          <a:xfrm>
            <a:off x="2329546" y="4819962"/>
            <a:ext cx="75854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ONSETS</a:t>
            </a:r>
            <a:endParaRPr/>
          </a:p>
        </p:txBody>
      </p:sp>
      <p:sp>
        <p:nvSpPr>
          <p:cNvPr id="562" name="Google Shape;562;p11"/>
          <p:cNvSpPr txBox="1"/>
          <p:nvPr/>
        </p:nvSpPr>
        <p:spPr>
          <a:xfrm>
            <a:off x="5148172" y="4819960"/>
            <a:ext cx="81144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VOWELS</a:t>
            </a:r>
            <a:endParaRPr/>
          </a:p>
        </p:txBody>
      </p:sp>
      <p:sp>
        <p:nvSpPr>
          <p:cNvPr id="563" name="Google Shape;563;p11"/>
          <p:cNvSpPr txBox="1"/>
          <p:nvPr/>
        </p:nvSpPr>
        <p:spPr>
          <a:xfrm>
            <a:off x="6938895" y="4819961"/>
            <a:ext cx="69602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CODAS</a:t>
            </a:r>
            <a:endParaRPr/>
          </a:p>
        </p:txBody>
      </p:sp>
      <p:sp>
        <p:nvSpPr>
          <p:cNvPr id="564" name="Google Shape;564;p11"/>
          <p:cNvSpPr txBox="1"/>
          <p:nvPr/>
        </p:nvSpPr>
        <p:spPr>
          <a:xfrm>
            <a:off x="128166" y="929245"/>
            <a:ext cx="103906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SEMANTICS</a:t>
            </a:r>
            <a:endParaRPr/>
          </a:p>
        </p:txBody>
      </p:sp>
      <p:sp>
        <p:nvSpPr>
          <p:cNvPr id="565" name="Google Shape;565;p11"/>
          <p:cNvSpPr txBox="1"/>
          <p:nvPr/>
        </p:nvSpPr>
        <p:spPr>
          <a:xfrm>
            <a:off x="186357" y="2453245"/>
            <a:ext cx="75373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WORDS</a:t>
            </a:r>
            <a:endParaRPr/>
          </a:p>
        </p:txBody>
      </p:sp>
      <p:sp>
        <p:nvSpPr>
          <p:cNvPr id="566" name="Google Shape;566;p11"/>
          <p:cNvSpPr txBox="1"/>
          <p:nvPr/>
        </p:nvSpPr>
        <p:spPr>
          <a:xfrm>
            <a:off x="45292" y="4290898"/>
            <a:ext cx="103586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PHONEMES</a:t>
            </a:r>
            <a:endParaRPr/>
          </a:p>
        </p:txBody>
      </p:sp>
      <p:sp>
        <p:nvSpPr>
          <p:cNvPr id="567" name="Google Shape;567;p11"/>
          <p:cNvSpPr txBox="1"/>
          <p:nvPr/>
        </p:nvSpPr>
        <p:spPr>
          <a:xfrm>
            <a:off x="1226392" y="98890"/>
            <a:ext cx="673650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Activation spreads downward to phonemes and upwards to semantic features in the same manner as in Step 1</a:t>
            </a:r>
            <a:endParaRPr/>
          </a:p>
        </p:txBody>
      </p:sp>
      <p:pic>
        <p:nvPicPr>
          <p:cNvPr id="568" name="Google Shape;568;p11" descr="C:\My Documents\My Pictures\PNT-cat.jpg"/>
          <p:cNvPicPr preferRelativeResize="0"/>
          <p:nvPr/>
        </p:nvPicPr>
        <p:blipFill rotWithShape="1">
          <a:blip r:embed="rId5">
            <a:alphaModFix/>
          </a:blip>
          <a:srcRect l="-1083" t="4333" b="10667"/>
          <a:stretch/>
        </p:blipFill>
        <p:spPr>
          <a:xfrm>
            <a:off x="7739886" y="610438"/>
            <a:ext cx="1039067" cy="833418"/>
          </a:xfrm>
          <a:prstGeom prst="rect">
            <a:avLst/>
          </a:prstGeom>
          <a:noFill/>
          <a:ln>
            <a:noFill/>
          </a:ln>
        </p:spPr>
      </p:pic>
      <p:sp>
        <p:nvSpPr>
          <p:cNvPr id="569" name="Google Shape;569;p11"/>
          <p:cNvSpPr txBox="1"/>
          <p:nvPr/>
        </p:nvSpPr>
        <p:spPr>
          <a:xfrm>
            <a:off x="7424289" y="1443856"/>
            <a:ext cx="165984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“Name this picture”</a:t>
            </a:r>
            <a:endParaRPr/>
          </a:p>
        </p:txBody>
      </p:sp>
      <p:sp>
        <p:nvSpPr>
          <p:cNvPr id="570" name="Google Shape;570;p11"/>
          <p:cNvSpPr txBox="1"/>
          <p:nvPr/>
        </p:nvSpPr>
        <p:spPr>
          <a:xfrm rot="5400000">
            <a:off x="7447755" y="2837997"/>
            <a:ext cx="2385396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Bidirectional </a:t>
            </a:r>
            <a:r>
              <a:rPr lang="en-US"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spreading activation</a:t>
            </a:r>
            <a:endParaRPr sz="1200" b="1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1" name="Google Shape;571;p11"/>
          <p:cNvSpPr/>
          <p:nvPr/>
        </p:nvSpPr>
        <p:spPr>
          <a:xfrm>
            <a:off x="8066314" y="2002971"/>
            <a:ext cx="348343" cy="1926772"/>
          </a:xfrm>
          <a:prstGeom prst="up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2" name="Google Shape;572;p11"/>
          <p:cNvSpPr txBox="1"/>
          <p:nvPr/>
        </p:nvSpPr>
        <p:spPr>
          <a:xfrm>
            <a:off x="91817" y="83785"/>
            <a:ext cx="1333501" cy="64633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Step 2: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Phonological processing</a:t>
            </a: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C557994-DD2A-F640-8FC5-16421DAC08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765"/>
    </mc:Choice>
    <mc:Fallback xmlns="">
      <p:transition spd="slow" advTm="97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7" name="Google Shape;577;p12"/>
          <p:cNvGrpSpPr/>
          <p:nvPr/>
        </p:nvGrpSpPr>
        <p:grpSpPr>
          <a:xfrm>
            <a:off x="2133600" y="816394"/>
            <a:ext cx="4876800" cy="533400"/>
            <a:chOff x="2133600" y="2286000"/>
            <a:chExt cx="4876800" cy="533400"/>
          </a:xfrm>
        </p:grpSpPr>
        <p:sp>
          <p:nvSpPr>
            <p:cNvPr id="578" name="Google Shape;578;p12"/>
            <p:cNvSpPr/>
            <p:nvPr/>
          </p:nvSpPr>
          <p:spPr>
            <a:xfrm>
              <a:off x="2133600" y="2286000"/>
              <a:ext cx="533400" cy="5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9" name="Google Shape;579;p12"/>
            <p:cNvSpPr/>
            <p:nvPr/>
          </p:nvSpPr>
          <p:spPr>
            <a:xfrm>
              <a:off x="3002280" y="2286000"/>
              <a:ext cx="533400" cy="533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0" name="Google Shape;580;p12"/>
            <p:cNvSpPr/>
            <p:nvPr/>
          </p:nvSpPr>
          <p:spPr>
            <a:xfrm>
              <a:off x="3870960" y="2286000"/>
              <a:ext cx="533400" cy="533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1" name="Google Shape;581;p12"/>
            <p:cNvSpPr/>
            <p:nvPr/>
          </p:nvSpPr>
          <p:spPr>
            <a:xfrm>
              <a:off x="4739640" y="2286000"/>
              <a:ext cx="533400" cy="533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2" name="Google Shape;582;p12"/>
            <p:cNvSpPr/>
            <p:nvPr/>
          </p:nvSpPr>
          <p:spPr>
            <a:xfrm>
              <a:off x="5608320" y="2286000"/>
              <a:ext cx="533400" cy="533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3" name="Google Shape;583;p12"/>
            <p:cNvSpPr/>
            <p:nvPr/>
          </p:nvSpPr>
          <p:spPr>
            <a:xfrm>
              <a:off x="6477000" y="2286000"/>
              <a:ext cx="533400" cy="5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84" name="Google Shape;584;p12"/>
          <p:cNvGrpSpPr/>
          <p:nvPr/>
        </p:nvGrpSpPr>
        <p:grpSpPr>
          <a:xfrm>
            <a:off x="2514600" y="2340394"/>
            <a:ext cx="4114800" cy="533400"/>
            <a:chOff x="2514600" y="2286000"/>
            <a:chExt cx="4114800" cy="533400"/>
          </a:xfrm>
        </p:grpSpPr>
        <p:sp>
          <p:nvSpPr>
            <p:cNvPr id="585" name="Google Shape;585;p12"/>
            <p:cNvSpPr/>
            <p:nvPr/>
          </p:nvSpPr>
          <p:spPr>
            <a:xfrm>
              <a:off x="2514600" y="2286000"/>
              <a:ext cx="533400" cy="5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LOG</a:t>
              </a:r>
              <a:endParaRPr sz="1500" dirty="0"/>
            </a:p>
          </p:txBody>
        </p:sp>
        <p:sp>
          <p:nvSpPr>
            <p:cNvPr id="586" name="Google Shape;586;p12"/>
            <p:cNvSpPr/>
            <p:nvPr/>
          </p:nvSpPr>
          <p:spPr>
            <a:xfrm>
              <a:off x="3409950" y="2286000"/>
              <a:ext cx="533400" cy="533400"/>
            </a:xfrm>
            <a:prstGeom prst="ellipse">
              <a:avLst/>
            </a:prstGeom>
            <a:solidFill>
              <a:schemeClr val="dk1">
                <a:alpha val="22745"/>
              </a:scheme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DOG</a:t>
              </a:r>
              <a:endParaRPr sz="1300" dirty="0"/>
            </a:p>
          </p:txBody>
        </p:sp>
        <p:sp>
          <p:nvSpPr>
            <p:cNvPr id="587" name="Google Shape;587;p12"/>
            <p:cNvSpPr/>
            <p:nvPr/>
          </p:nvSpPr>
          <p:spPr>
            <a:xfrm>
              <a:off x="4305300" y="2286000"/>
              <a:ext cx="533400" cy="533400"/>
            </a:xfrm>
            <a:prstGeom prst="ellipse">
              <a:avLst/>
            </a:prstGeom>
            <a:solidFill>
              <a:srgbClr val="00B050">
                <a:alpha val="78823"/>
              </a:srgb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CAT</a:t>
              </a:r>
              <a:endParaRPr sz="1500" dirty="0"/>
            </a:p>
          </p:txBody>
        </p:sp>
        <p:sp>
          <p:nvSpPr>
            <p:cNvPr id="588" name="Google Shape;588;p12"/>
            <p:cNvSpPr/>
            <p:nvPr/>
          </p:nvSpPr>
          <p:spPr>
            <a:xfrm>
              <a:off x="5200650" y="2286000"/>
              <a:ext cx="533400" cy="533400"/>
            </a:xfrm>
            <a:prstGeom prst="ellipse">
              <a:avLst/>
            </a:prstGeom>
            <a:solidFill>
              <a:schemeClr val="dk1">
                <a:alpha val="23921"/>
              </a:scheme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RAT</a:t>
              </a:r>
              <a:endParaRPr sz="1500" dirty="0"/>
            </a:p>
          </p:txBody>
        </p:sp>
        <p:sp>
          <p:nvSpPr>
            <p:cNvPr id="589" name="Google Shape;589;p12"/>
            <p:cNvSpPr/>
            <p:nvPr/>
          </p:nvSpPr>
          <p:spPr>
            <a:xfrm>
              <a:off x="6096000" y="2286000"/>
              <a:ext cx="533400" cy="5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MAT</a:t>
              </a:r>
              <a:endParaRPr sz="1500" dirty="0"/>
            </a:p>
          </p:txBody>
        </p:sp>
      </p:grpSp>
      <p:grpSp>
        <p:nvGrpSpPr>
          <p:cNvPr id="590" name="Google Shape;590;p12"/>
          <p:cNvGrpSpPr/>
          <p:nvPr/>
        </p:nvGrpSpPr>
        <p:grpSpPr>
          <a:xfrm>
            <a:off x="1181100" y="4169194"/>
            <a:ext cx="6781800" cy="533400"/>
            <a:chOff x="1219200" y="5486400"/>
            <a:chExt cx="6781800" cy="533400"/>
          </a:xfrm>
        </p:grpSpPr>
        <p:grpSp>
          <p:nvGrpSpPr>
            <p:cNvPr id="591" name="Google Shape;591;p12"/>
            <p:cNvGrpSpPr/>
            <p:nvPr/>
          </p:nvGrpSpPr>
          <p:grpSpPr>
            <a:xfrm>
              <a:off x="1219200" y="5486400"/>
              <a:ext cx="3276600" cy="533400"/>
              <a:chOff x="762000" y="5486400"/>
              <a:chExt cx="3276600" cy="533400"/>
            </a:xfrm>
          </p:grpSpPr>
          <p:sp>
            <p:nvSpPr>
              <p:cNvPr id="592" name="Google Shape;592;p12"/>
              <p:cNvSpPr/>
              <p:nvPr/>
            </p:nvSpPr>
            <p:spPr>
              <a:xfrm>
                <a:off x="7620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l</a:t>
                </a:r>
                <a:endParaRPr/>
              </a:p>
            </p:txBody>
          </p:sp>
          <p:sp>
            <p:nvSpPr>
              <p:cNvPr id="593" name="Google Shape;593;p12"/>
              <p:cNvSpPr/>
              <p:nvPr/>
            </p:nvSpPr>
            <p:spPr>
              <a:xfrm>
                <a:off x="14478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47843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r</a:t>
                </a:r>
                <a:endParaRPr/>
              </a:p>
            </p:txBody>
          </p:sp>
          <p:sp>
            <p:nvSpPr>
              <p:cNvPr id="594" name="Google Shape;594;p12"/>
              <p:cNvSpPr/>
              <p:nvPr/>
            </p:nvSpPr>
            <p:spPr>
              <a:xfrm>
                <a:off x="21336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47843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d</a:t>
                </a:r>
                <a:endParaRPr/>
              </a:p>
            </p:txBody>
          </p:sp>
          <p:sp>
            <p:nvSpPr>
              <p:cNvPr id="595" name="Google Shape;595;p12"/>
              <p:cNvSpPr/>
              <p:nvPr/>
            </p:nvSpPr>
            <p:spPr>
              <a:xfrm>
                <a:off x="2819400" y="5486400"/>
                <a:ext cx="533400" cy="533400"/>
              </a:xfrm>
              <a:prstGeom prst="ellipse">
                <a:avLst/>
              </a:prstGeom>
              <a:solidFill>
                <a:srgbClr val="00B050">
                  <a:alpha val="80784"/>
                </a:srgb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k</a:t>
                </a:r>
                <a:endParaRPr/>
              </a:p>
            </p:txBody>
          </p:sp>
          <p:sp>
            <p:nvSpPr>
              <p:cNvPr id="596" name="Google Shape;596;p12"/>
              <p:cNvSpPr/>
              <p:nvPr/>
            </p:nvSpPr>
            <p:spPr>
              <a:xfrm>
                <a:off x="35052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m</a:t>
                </a:r>
                <a:endParaRPr/>
              </a:p>
            </p:txBody>
          </p:sp>
        </p:grpSp>
        <p:grpSp>
          <p:nvGrpSpPr>
            <p:cNvPr id="597" name="Google Shape;597;p12"/>
            <p:cNvGrpSpPr/>
            <p:nvPr/>
          </p:nvGrpSpPr>
          <p:grpSpPr>
            <a:xfrm>
              <a:off x="5029200" y="5486400"/>
              <a:ext cx="1219200" cy="533400"/>
              <a:chOff x="5105400" y="5486400"/>
              <a:chExt cx="1219200" cy="533400"/>
            </a:xfrm>
          </p:grpSpPr>
          <p:sp>
            <p:nvSpPr>
              <p:cNvPr id="598" name="Google Shape;598;p12"/>
              <p:cNvSpPr/>
              <p:nvPr/>
            </p:nvSpPr>
            <p:spPr>
              <a:xfrm>
                <a:off x="5105400" y="5486400"/>
                <a:ext cx="533400" cy="533400"/>
              </a:xfrm>
              <a:prstGeom prst="ellipse">
                <a:avLst/>
              </a:prstGeom>
              <a:solidFill>
                <a:srgbClr val="00B050">
                  <a:alpha val="89803"/>
                </a:srgb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æ</a:t>
                </a:r>
                <a:endParaRPr sz="1400" b="0" i="0" u="none" strike="noStrike" cap="none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99" name="Google Shape;599;p12"/>
              <p:cNvSpPr/>
              <p:nvPr/>
            </p:nvSpPr>
            <p:spPr>
              <a:xfrm>
                <a:off x="57912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47843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/>
                <a:r>
                  <a:rPr lang="en-US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ɔ</a:t>
                </a:r>
                <a:endParaRPr lang="en-US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600" name="Google Shape;600;p12"/>
            <p:cNvGrpSpPr/>
            <p:nvPr/>
          </p:nvGrpSpPr>
          <p:grpSpPr>
            <a:xfrm>
              <a:off x="6781800" y="5486400"/>
              <a:ext cx="1219200" cy="533400"/>
              <a:chOff x="6781800" y="5486400"/>
              <a:chExt cx="1219200" cy="533400"/>
            </a:xfrm>
          </p:grpSpPr>
          <p:sp>
            <p:nvSpPr>
              <p:cNvPr id="601" name="Google Shape;601;p12"/>
              <p:cNvSpPr/>
              <p:nvPr/>
            </p:nvSpPr>
            <p:spPr>
              <a:xfrm>
                <a:off x="6781800" y="5486400"/>
                <a:ext cx="533400" cy="533400"/>
              </a:xfrm>
              <a:prstGeom prst="ellipse">
                <a:avLst/>
              </a:prstGeom>
              <a:solidFill>
                <a:srgbClr val="00B050">
                  <a:alpha val="89803"/>
                </a:srgb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t</a:t>
                </a:r>
                <a:endParaRPr/>
              </a:p>
            </p:txBody>
          </p:sp>
          <p:sp>
            <p:nvSpPr>
              <p:cNvPr id="602" name="Google Shape;602;p12"/>
              <p:cNvSpPr/>
              <p:nvPr/>
            </p:nvSpPr>
            <p:spPr>
              <a:xfrm>
                <a:off x="74676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47843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g</a:t>
                </a:r>
                <a:endParaRPr/>
              </a:p>
            </p:txBody>
          </p:sp>
        </p:grpSp>
      </p:grpSp>
      <p:cxnSp>
        <p:nvCxnSpPr>
          <p:cNvPr id="603" name="Google Shape;603;p12"/>
          <p:cNvCxnSpPr>
            <a:stCxn id="579" idx="4"/>
            <a:endCxn id="587" idx="0"/>
          </p:cNvCxnSpPr>
          <p:nvPr/>
        </p:nvCxnSpPr>
        <p:spPr>
          <a:xfrm>
            <a:off x="3268980" y="1349794"/>
            <a:ext cx="13029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04" name="Google Shape;604;p12"/>
          <p:cNvCxnSpPr>
            <a:stCxn id="580" idx="4"/>
            <a:endCxn id="587" idx="0"/>
          </p:cNvCxnSpPr>
          <p:nvPr/>
        </p:nvCxnSpPr>
        <p:spPr>
          <a:xfrm>
            <a:off x="4137660" y="1349794"/>
            <a:ext cx="4344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05" name="Google Shape;605;p12"/>
          <p:cNvCxnSpPr>
            <a:stCxn id="581" idx="4"/>
            <a:endCxn id="587" idx="0"/>
          </p:cNvCxnSpPr>
          <p:nvPr/>
        </p:nvCxnSpPr>
        <p:spPr>
          <a:xfrm flipH="1">
            <a:off x="4571940" y="1349794"/>
            <a:ext cx="4344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06" name="Google Shape;606;p12"/>
          <p:cNvCxnSpPr>
            <a:stCxn id="582" idx="4"/>
            <a:endCxn id="587" idx="0"/>
          </p:cNvCxnSpPr>
          <p:nvPr/>
        </p:nvCxnSpPr>
        <p:spPr>
          <a:xfrm flipH="1">
            <a:off x="4572120" y="1349794"/>
            <a:ext cx="13029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07" name="Google Shape;607;p12"/>
          <p:cNvCxnSpPr>
            <a:stCxn id="578" idx="4"/>
            <a:endCxn id="586" idx="0"/>
          </p:cNvCxnSpPr>
          <p:nvPr/>
        </p:nvCxnSpPr>
        <p:spPr>
          <a:xfrm>
            <a:off x="2400300" y="1349794"/>
            <a:ext cx="12765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08" name="Google Shape;608;p12"/>
          <p:cNvCxnSpPr>
            <a:stCxn id="592" idx="0"/>
            <a:endCxn id="585" idx="4"/>
          </p:cNvCxnSpPr>
          <p:nvPr/>
        </p:nvCxnSpPr>
        <p:spPr>
          <a:xfrm rot="10800000" flipH="1">
            <a:off x="1447800" y="2873794"/>
            <a:ext cx="13335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09" name="Google Shape;609;p12"/>
          <p:cNvCxnSpPr>
            <a:stCxn id="594" idx="0"/>
            <a:endCxn id="586" idx="4"/>
          </p:cNvCxnSpPr>
          <p:nvPr/>
        </p:nvCxnSpPr>
        <p:spPr>
          <a:xfrm rot="10800000" flipH="1">
            <a:off x="2819400" y="2873794"/>
            <a:ext cx="8574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10" name="Google Shape;610;p12"/>
          <p:cNvCxnSpPr>
            <a:stCxn id="595" idx="0"/>
            <a:endCxn id="587" idx="4"/>
          </p:cNvCxnSpPr>
          <p:nvPr/>
        </p:nvCxnSpPr>
        <p:spPr>
          <a:xfrm rot="10800000" flipH="1">
            <a:off x="3505200" y="2873794"/>
            <a:ext cx="10668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11" name="Google Shape;611;p12"/>
          <p:cNvCxnSpPr>
            <a:stCxn id="593" idx="0"/>
            <a:endCxn id="588" idx="4"/>
          </p:cNvCxnSpPr>
          <p:nvPr/>
        </p:nvCxnSpPr>
        <p:spPr>
          <a:xfrm rot="10800000" flipH="1">
            <a:off x="2133600" y="2873794"/>
            <a:ext cx="33339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12" name="Google Shape;612;p12"/>
          <p:cNvCxnSpPr>
            <a:stCxn id="596" idx="0"/>
            <a:endCxn id="589" idx="4"/>
          </p:cNvCxnSpPr>
          <p:nvPr/>
        </p:nvCxnSpPr>
        <p:spPr>
          <a:xfrm rot="10800000" flipH="1">
            <a:off x="4191000" y="2873794"/>
            <a:ext cx="21717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13" name="Google Shape;613;p12"/>
          <p:cNvCxnSpPr>
            <a:stCxn id="599" idx="0"/>
            <a:endCxn id="585" idx="4"/>
          </p:cNvCxnSpPr>
          <p:nvPr/>
        </p:nvCxnSpPr>
        <p:spPr>
          <a:xfrm rot="10800000">
            <a:off x="2781300" y="2873794"/>
            <a:ext cx="31623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14" name="Google Shape;614;p12"/>
          <p:cNvCxnSpPr>
            <a:stCxn id="602" idx="1"/>
            <a:endCxn id="585" idx="4"/>
          </p:cNvCxnSpPr>
          <p:nvPr/>
        </p:nvCxnSpPr>
        <p:spPr>
          <a:xfrm rot="10800000">
            <a:off x="2781415" y="2873909"/>
            <a:ext cx="4726200" cy="1373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15" name="Google Shape;615;p12"/>
          <p:cNvCxnSpPr>
            <a:stCxn id="599" idx="0"/>
            <a:endCxn id="586" idx="4"/>
          </p:cNvCxnSpPr>
          <p:nvPr/>
        </p:nvCxnSpPr>
        <p:spPr>
          <a:xfrm rot="10800000">
            <a:off x="3676800" y="2873794"/>
            <a:ext cx="22668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16" name="Google Shape;616;p12"/>
          <p:cNvCxnSpPr>
            <a:stCxn id="602" idx="1"/>
            <a:endCxn id="586" idx="4"/>
          </p:cNvCxnSpPr>
          <p:nvPr/>
        </p:nvCxnSpPr>
        <p:spPr>
          <a:xfrm rot="10800000">
            <a:off x="3676615" y="2873909"/>
            <a:ext cx="3831000" cy="1373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17" name="Google Shape;617;p12"/>
          <p:cNvCxnSpPr>
            <a:stCxn id="598" idx="0"/>
            <a:endCxn id="587" idx="4"/>
          </p:cNvCxnSpPr>
          <p:nvPr/>
        </p:nvCxnSpPr>
        <p:spPr>
          <a:xfrm rot="10800000">
            <a:off x="4572000" y="2873794"/>
            <a:ext cx="6858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18" name="Google Shape;618;p12"/>
          <p:cNvCxnSpPr>
            <a:stCxn id="601" idx="0"/>
            <a:endCxn id="587" idx="4"/>
          </p:cNvCxnSpPr>
          <p:nvPr/>
        </p:nvCxnSpPr>
        <p:spPr>
          <a:xfrm rot="10800000">
            <a:off x="4572000" y="2873794"/>
            <a:ext cx="24384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19" name="Google Shape;619;p12"/>
          <p:cNvCxnSpPr>
            <a:stCxn id="598" idx="0"/>
            <a:endCxn id="588" idx="4"/>
          </p:cNvCxnSpPr>
          <p:nvPr/>
        </p:nvCxnSpPr>
        <p:spPr>
          <a:xfrm rot="10800000" flipH="1">
            <a:off x="5257800" y="2873794"/>
            <a:ext cx="2097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0" name="Google Shape;620;p12"/>
          <p:cNvCxnSpPr>
            <a:stCxn id="601" idx="0"/>
            <a:endCxn id="588" idx="4"/>
          </p:cNvCxnSpPr>
          <p:nvPr/>
        </p:nvCxnSpPr>
        <p:spPr>
          <a:xfrm rot="10800000">
            <a:off x="5467500" y="2873794"/>
            <a:ext cx="15429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1" name="Google Shape;621;p12"/>
          <p:cNvCxnSpPr>
            <a:stCxn id="598" idx="0"/>
            <a:endCxn id="589" idx="4"/>
          </p:cNvCxnSpPr>
          <p:nvPr/>
        </p:nvCxnSpPr>
        <p:spPr>
          <a:xfrm rot="10800000" flipH="1">
            <a:off x="5257800" y="2873794"/>
            <a:ext cx="11049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2" name="Google Shape;622;p12"/>
          <p:cNvCxnSpPr>
            <a:stCxn id="601" idx="0"/>
            <a:endCxn id="589" idx="4"/>
          </p:cNvCxnSpPr>
          <p:nvPr/>
        </p:nvCxnSpPr>
        <p:spPr>
          <a:xfrm rot="10800000">
            <a:off x="6362700" y="2873794"/>
            <a:ext cx="6477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3" name="Google Shape;623;p12"/>
          <p:cNvCxnSpPr>
            <a:stCxn id="580" idx="4"/>
            <a:endCxn id="586" idx="0"/>
          </p:cNvCxnSpPr>
          <p:nvPr/>
        </p:nvCxnSpPr>
        <p:spPr>
          <a:xfrm flipH="1">
            <a:off x="3676560" y="1349794"/>
            <a:ext cx="4611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4" name="Google Shape;624;p12"/>
          <p:cNvCxnSpPr>
            <a:stCxn id="580" idx="4"/>
            <a:endCxn id="588" idx="0"/>
          </p:cNvCxnSpPr>
          <p:nvPr/>
        </p:nvCxnSpPr>
        <p:spPr>
          <a:xfrm>
            <a:off x="4137660" y="1349794"/>
            <a:ext cx="13296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5" name="Google Shape;625;p12"/>
          <p:cNvCxnSpPr>
            <a:stCxn id="583" idx="4"/>
            <a:endCxn id="588" idx="0"/>
          </p:cNvCxnSpPr>
          <p:nvPr/>
        </p:nvCxnSpPr>
        <p:spPr>
          <a:xfrm flipH="1">
            <a:off x="5467500" y="1349794"/>
            <a:ext cx="12762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6" name="Google Shape;626;p12"/>
          <p:cNvCxnSpPr>
            <a:stCxn id="581" idx="4"/>
            <a:endCxn id="586" idx="0"/>
          </p:cNvCxnSpPr>
          <p:nvPr/>
        </p:nvCxnSpPr>
        <p:spPr>
          <a:xfrm flipH="1">
            <a:off x="3676740" y="1349794"/>
            <a:ext cx="13296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7" name="Google Shape;627;p12"/>
          <p:cNvCxnSpPr>
            <a:stCxn id="581" idx="4"/>
            <a:endCxn id="588" idx="0"/>
          </p:cNvCxnSpPr>
          <p:nvPr/>
        </p:nvCxnSpPr>
        <p:spPr>
          <a:xfrm>
            <a:off x="5006340" y="1349794"/>
            <a:ext cx="4611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8" name="Google Shape;628;p12"/>
          <p:cNvCxnSpPr>
            <a:stCxn id="582" idx="4"/>
            <a:endCxn id="586" idx="0"/>
          </p:cNvCxnSpPr>
          <p:nvPr/>
        </p:nvCxnSpPr>
        <p:spPr>
          <a:xfrm flipH="1">
            <a:off x="3676620" y="1349794"/>
            <a:ext cx="21984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9" name="Google Shape;629;p12"/>
          <p:cNvCxnSpPr>
            <a:stCxn id="582" idx="4"/>
            <a:endCxn id="587" idx="0"/>
          </p:cNvCxnSpPr>
          <p:nvPr/>
        </p:nvCxnSpPr>
        <p:spPr>
          <a:xfrm flipH="1">
            <a:off x="4572120" y="1349794"/>
            <a:ext cx="13029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30" name="Google Shape;630;p12"/>
          <p:cNvCxnSpPr>
            <a:stCxn id="582" idx="4"/>
            <a:endCxn id="588" idx="0"/>
          </p:cNvCxnSpPr>
          <p:nvPr/>
        </p:nvCxnSpPr>
        <p:spPr>
          <a:xfrm flipH="1">
            <a:off x="5467320" y="1349794"/>
            <a:ext cx="4077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31" name="Google Shape;631;p12"/>
          <p:cNvSpPr txBox="1"/>
          <p:nvPr/>
        </p:nvSpPr>
        <p:spPr>
          <a:xfrm>
            <a:off x="2329546" y="4819962"/>
            <a:ext cx="75854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ONSETS</a:t>
            </a:r>
            <a:endParaRPr/>
          </a:p>
        </p:txBody>
      </p:sp>
      <p:sp>
        <p:nvSpPr>
          <p:cNvPr id="632" name="Google Shape;632;p12"/>
          <p:cNvSpPr txBox="1"/>
          <p:nvPr/>
        </p:nvSpPr>
        <p:spPr>
          <a:xfrm>
            <a:off x="5148172" y="4819960"/>
            <a:ext cx="81144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VOWELS</a:t>
            </a:r>
            <a:endParaRPr/>
          </a:p>
        </p:txBody>
      </p:sp>
      <p:sp>
        <p:nvSpPr>
          <p:cNvPr id="633" name="Google Shape;633;p12"/>
          <p:cNvSpPr txBox="1"/>
          <p:nvPr/>
        </p:nvSpPr>
        <p:spPr>
          <a:xfrm>
            <a:off x="6938895" y="4819961"/>
            <a:ext cx="69602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CODAS</a:t>
            </a:r>
            <a:endParaRPr/>
          </a:p>
        </p:txBody>
      </p:sp>
      <p:sp>
        <p:nvSpPr>
          <p:cNvPr id="634" name="Google Shape;634;p12"/>
          <p:cNvSpPr txBox="1"/>
          <p:nvPr/>
        </p:nvSpPr>
        <p:spPr>
          <a:xfrm>
            <a:off x="128166" y="929245"/>
            <a:ext cx="103906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SEMANTICS</a:t>
            </a:r>
            <a:endParaRPr/>
          </a:p>
        </p:txBody>
      </p:sp>
      <p:sp>
        <p:nvSpPr>
          <p:cNvPr id="635" name="Google Shape;635;p12"/>
          <p:cNvSpPr txBox="1"/>
          <p:nvPr/>
        </p:nvSpPr>
        <p:spPr>
          <a:xfrm>
            <a:off x="186357" y="2453245"/>
            <a:ext cx="75373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WORDS</a:t>
            </a:r>
            <a:endParaRPr/>
          </a:p>
        </p:txBody>
      </p:sp>
      <p:sp>
        <p:nvSpPr>
          <p:cNvPr id="636" name="Google Shape;636;p12"/>
          <p:cNvSpPr txBox="1"/>
          <p:nvPr/>
        </p:nvSpPr>
        <p:spPr>
          <a:xfrm>
            <a:off x="45292" y="4290898"/>
            <a:ext cx="103586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PHONEMES</a:t>
            </a:r>
            <a:endParaRPr/>
          </a:p>
        </p:txBody>
      </p:sp>
      <p:sp>
        <p:nvSpPr>
          <p:cNvPr id="637" name="Google Shape;637;p12"/>
          <p:cNvSpPr txBox="1"/>
          <p:nvPr/>
        </p:nvSpPr>
        <p:spPr>
          <a:xfrm>
            <a:off x="1226392" y="98890"/>
            <a:ext cx="673650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After repeating a given number of times, the most activated phonemes are selected and linked to their metrical frame</a:t>
            </a:r>
            <a:endParaRPr/>
          </a:p>
        </p:txBody>
      </p:sp>
      <p:pic>
        <p:nvPicPr>
          <p:cNvPr id="638" name="Google Shape;638;p12" descr="C:\My Documents\My Pictures\PNT-cat.jpg"/>
          <p:cNvPicPr preferRelativeResize="0"/>
          <p:nvPr/>
        </p:nvPicPr>
        <p:blipFill rotWithShape="1">
          <a:blip r:embed="rId5">
            <a:alphaModFix/>
          </a:blip>
          <a:srcRect l="-1083" t="4333" b="10667"/>
          <a:stretch/>
        </p:blipFill>
        <p:spPr>
          <a:xfrm>
            <a:off x="7739886" y="610438"/>
            <a:ext cx="1039067" cy="833418"/>
          </a:xfrm>
          <a:prstGeom prst="rect">
            <a:avLst/>
          </a:prstGeom>
          <a:noFill/>
          <a:ln>
            <a:noFill/>
          </a:ln>
        </p:spPr>
      </p:pic>
      <p:sp>
        <p:nvSpPr>
          <p:cNvPr id="639" name="Google Shape;639;p12"/>
          <p:cNvSpPr txBox="1"/>
          <p:nvPr/>
        </p:nvSpPr>
        <p:spPr>
          <a:xfrm>
            <a:off x="7424289" y="1443856"/>
            <a:ext cx="165984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“Name this picture”</a:t>
            </a:r>
            <a:endParaRPr/>
          </a:p>
        </p:txBody>
      </p:sp>
      <p:sp>
        <p:nvSpPr>
          <p:cNvPr id="640" name="Google Shape;640;p12"/>
          <p:cNvSpPr txBox="1"/>
          <p:nvPr/>
        </p:nvSpPr>
        <p:spPr>
          <a:xfrm>
            <a:off x="91817" y="83785"/>
            <a:ext cx="1333501" cy="64633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Step 2: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Phonological processing</a:t>
            </a:r>
            <a:endParaRPr/>
          </a:p>
        </p:txBody>
      </p:sp>
      <p:sp>
        <p:nvSpPr>
          <p:cNvPr id="641" name="Google Shape;641;p12"/>
          <p:cNvSpPr txBox="1"/>
          <p:nvPr/>
        </p:nvSpPr>
        <p:spPr>
          <a:xfrm>
            <a:off x="7762162" y="2001167"/>
            <a:ext cx="74411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Syllable</a:t>
            </a:r>
            <a:endParaRPr/>
          </a:p>
        </p:txBody>
      </p:sp>
      <p:cxnSp>
        <p:nvCxnSpPr>
          <p:cNvPr id="642" name="Google Shape;642;p12"/>
          <p:cNvCxnSpPr>
            <a:stCxn id="643" idx="0"/>
            <a:endCxn id="641" idx="2"/>
          </p:cNvCxnSpPr>
          <p:nvPr/>
        </p:nvCxnSpPr>
        <p:spPr>
          <a:xfrm rot="10800000" flipH="1">
            <a:off x="7709413" y="2308867"/>
            <a:ext cx="424800" cy="86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644" name="Google Shape;644;p12"/>
          <p:cNvGrpSpPr/>
          <p:nvPr/>
        </p:nvGrpSpPr>
        <p:grpSpPr>
          <a:xfrm>
            <a:off x="7510480" y="3169567"/>
            <a:ext cx="1366024" cy="307777"/>
            <a:chOff x="7315200" y="4724400"/>
            <a:chExt cx="1366024" cy="307777"/>
          </a:xfrm>
        </p:grpSpPr>
        <p:sp>
          <p:nvSpPr>
            <p:cNvPr id="643" name="Google Shape;643;p12"/>
            <p:cNvSpPr txBox="1"/>
            <p:nvPr/>
          </p:nvSpPr>
          <p:spPr>
            <a:xfrm>
              <a:off x="7315200" y="4724400"/>
              <a:ext cx="397866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On</a:t>
              </a:r>
              <a:endParaRPr/>
            </a:p>
          </p:txBody>
        </p:sp>
        <p:sp>
          <p:nvSpPr>
            <p:cNvPr id="645" name="Google Shape;645;p12"/>
            <p:cNvSpPr txBox="1"/>
            <p:nvPr/>
          </p:nvSpPr>
          <p:spPr>
            <a:xfrm>
              <a:off x="7825384" y="4724400"/>
              <a:ext cx="381836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Vo</a:t>
              </a:r>
              <a:endParaRPr/>
            </a:p>
          </p:txBody>
        </p:sp>
        <p:sp>
          <p:nvSpPr>
            <p:cNvPr id="646" name="Google Shape;646;p12"/>
            <p:cNvSpPr txBox="1"/>
            <p:nvPr/>
          </p:nvSpPr>
          <p:spPr>
            <a:xfrm>
              <a:off x="8305800" y="4724400"/>
              <a:ext cx="375424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400" b="0" i="0" u="none" strike="noStrike" cap="none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rPr>
                <a:t>Co</a:t>
              </a:r>
              <a:endParaRPr/>
            </a:p>
          </p:txBody>
        </p:sp>
      </p:grpSp>
      <p:cxnSp>
        <p:nvCxnSpPr>
          <p:cNvPr id="647" name="Google Shape;647;p12"/>
          <p:cNvCxnSpPr>
            <a:stCxn id="646" idx="0"/>
            <a:endCxn id="641" idx="2"/>
          </p:cNvCxnSpPr>
          <p:nvPr/>
        </p:nvCxnSpPr>
        <p:spPr>
          <a:xfrm rot="10800000">
            <a:off x="8134092" y="2308867"/>
            <a:ext cx="554700" cy="8607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48" name="Google Shape;648;p12"/>
          <p:cNvCxnSpPr/>
          <p:nvPr/>
        </p:nvCxnSpPr>
        <p:spPr>
          <a:xfrm rot="10800000" flipH="1">
            <a:off x="8200696" y="2734139"/>
            <a:ext cx="213298" cy="4572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49" name="Google Shape;649;p12"/>
          <p:cNvCxnSpPr>
            <a:stCxn id="595" idx="0"/>
            <a:endCxn id="643" idx="2"/>
          </p:cNvCxnSpPr>
          <p:nvPr/>
        </p:nvCxnSpPr>
        <p:spPr>
          <a:xfrm rot="10800000" flipH="1">
            <a:off x="3505200" y="3477394"/>
            <a:ext cx="4204200" cy="691800"/>
          </a:xfrm>
          <a:prstGeom prst="straightConnector1">
            <a:avLst/>
          </a:prstGeom>
          <a:noFill/>
          <a:ln w="28575" cap="flat" cmpd="sng">
            <a:solidFill>
              <a:srgbClr val="00B05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650" name="Google Shape;650;p12"/>
          <p:cNvCxnSpPr>
            <a:stCxn id="598" idx="0"/>
            <a:endCxn id="645" idx="2"/>
          </p:cNvCxnSpPr>
          <p:nvPr/>
        </p:nvCxnSpPr>
        <p:spPr>
          <a:xfrm rot="10800000" flipH="1">
            <a:off x="5257800" y="3477394"/>
            <a:ext cx="2953800" cy="691800"/>
          </a:xfrm>
          <a:prstGeom prst="straightConnector1">
            <a:avLst/>
          </a:prstGeom>
          <a:noFill/>
          <a:ln w="28575" cap="flat" cmpd="sng">
            <a:solidFill>
              <a:srgbClr val="00B050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651" name="Google Shape;651;p12"/>
          <p:cNvCxnSpPr>
            <a:stCxn id="601" idx="0"/>
            <a:endCxn id="646" idx="2"/>
          </p:cNvCxnSpPr>
          <p:nvPr/>
        </p:nvCxnSpPr>
        <p:spPr>
          <a:xfrm rot="10800000" flipH="1">
            <a:off x="7010400" y="3477394"/>
            <a:ext cx="1678500" cy="691800"/>
          </a:xfrm>
          <a:prstGeom prst="straightConnector1">
            <a:avLst/>
          </a:prstGeom>
          <a:noFill/>
          <a:ln w="28575" cap="flat" cmpd="sng">
            <a:solidFill>
              <a:srgbClr val="00B050"/>
            </a:solidFill>
            <a:prstDash val="solid"/>
            <a:round/>
            <a:headEnd type="none" w="sm" len="sm"/>
            <a:tailEnd type="triangle" w="med" len="med"/>
          </a:ln>
        </p:spPr>
      </p:cxn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78066C8-8EDC-904F-AB4E-51D25B19701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580"/>
    </mc:Choice>
    <mc:Fallback xmlns="">
      <p:transition spd="slow" advTm="455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1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</a:pPr>
            <a:r>
              <a:rPr lang="en-US"/>
              <a:t>What picture naming tells us</a:t>
            </a: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A3AABD8-A9B6-3E4F-9E98-50CC51172B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843"/>
    </mc:Choice>
    <mc:Fallback xmlns="">
      <p:transition spd="slow" advTm="118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1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4311473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Picture naming tells us…</a:t>
            </a:r>
            <a:endParaRPr/>
          </a:p>
        </p:txBody>
      </p:sp>
      <p:sp>
        <p:nvSpPr>
          <p:cNvPr id="662" name="Google Shape;662;p14"/>
          <p:cNvSpPr txBox="1">
            <a:spLocks noGrp="1"/>
          </p:cNvSpPr>
          <p:nvPr>
            <p:ph type="body" idx="1"/>
          </p:nvPr>
        </p:nvSpPr>
        <p:spPr>
          <a:xfrm>
            <a:off x="729450" y="1865574"/>
            <a:ext cx="7173704" cy="292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US" sz="1800" i="1">
                <a:latin typeface="Calibri"/>
                <a:ea typeface="Calibri"/>
                <a:cs typeface="Calibri"/>
                <a:sym typeface="Calibri"/>
              </a:rPr>
              <a:t>Healthy Speakers</a:t>
            </a:r>
            <a:endParaRPr/>
          </a:p>
          <a:p>
            <a:pPr marL="1460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Patterns and performance variability when linguistic processing is intact.</a:t>
            </a:r>
            <a:endParaRPr/>
          </a:p>
          <a:p>
            <a:pPr marL="1460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sz="1800" i="1">
              <a:latin typeface="Calibri"/>
              <a:ea typeface="Calibri"/>
              <a:cs typeface="Calibri"/>
              <a:sym typeface="Calibri"/>
            </a:endParaRPr>
          </a:p>
          <a:p>
            <a:pPr marL="1460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US" sz="1800" i="1">
                <a:latin typeface="Calibri"/>
                <a:ea typeface="Calibri"/>
                <a:cs typeface="Calibri"/>
                <a:sym typeface="Calibri"/>
              </a:rPr>
              <a:t>Speakers with anomia</a:t>
            </a:r>
            <a:endParaRPr/>
          </a:p>
          <a:p>
            <a:pPr marL="1460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Patterns and performance variability when linguistic processing is impaired. Specifically, picture naming tells us which linguistic processes are impaired and to what degree.</a:t>
            </a:r>
            <a:endParaRPr/>
          </a:p>
        </p:txBody>
      </p:sp>
      <p:sp>
        <p:nvSpPr>
          <p:cNvPr id="663" name="Google Shape;663;p14"/>
          <p:cNvSpPr/>
          <p:nvPr/>
        </p:nvSpPr>
        <p:spPr>
          <a:xfrm>
            <a:off x="2232873" y="4043026"/>
            <a:ext cx="4678253" cy="737226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4" name="Google Shape;664;p14"/>
          <p:cNvSpPr txBox="1"/>
          <p:nvPr/>
        </p:nvSpPr>
        <p:spPr>
          <a:xfrm>
            <a:off x="2232872" y="4041588"/>
            <a:ext cx="4678253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1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Evaluating the type and frequency of paraphasias is critical to understanding whether linguistic processing is impaired and which specific processes are affected. </a:t>
            </a: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6485462-8D91-BE49-A323-8280739539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4599"/>
    </mc:Choice>
    <mc:Fallback xmlns="">
      <p:transition spd="slow" advTm="745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9" name="Google Shape;669;p15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626100" y="573131"/>
            <a:ext cx="6138615" cy="4403090"/>
          </a:xfrm>
          <a:prstGeom prst="rect">
            <a:avLst/>
          </a:prstGeom>
          <a:noFill/>
          <a:ln>
            <a:noFill/>
          </a:ln>
        </p:spPr>
      </p:pic>
      <p:sp>
        <p:nvSpPr>
          <p:cNvPr id="670" name="Google Shape;670;p15"/>
          <p:cNvSpPr txBox="1"/>
          <p:nvPr/>
        </p:nvSpPr>
        <p:spPr>
          <a:xfrm>
            <a:off x="3042439" y="11688"/>
            <a:ext cx="5910943" cy="9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</a:pPr>
            <a:r>
              <a:rPr lang="en-US" sz="2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Returning to Dell’s model</a:t>
            </a:r>
            <a:endParaRPr/>
          </a:p>
        </p:txBody>
      </p:sp>
      <p:sp>
        <p:nvSpPr>
          <p:cNvPr id="671" name="Google Shape;671;p15"/>
          <p:cNvSpPr txBox="1"/>
          <p:nvPr/>
        </p:nvSpPr>
        <p:spPr>
          <a:xfrm>
            <a:off x="109213" y="782785"/>
            <a:ext cx="1938866" cy="21435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Breakdowns in lexical-semantic processing</a:t>
            </a:r>
            <a:endParaRPr sz="1800" b="1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Real-word paraphasias that are semantically and/or phonologically similar to the target</a:t>
            </a:r>
            <a:endParaRPr sz="1400" b="0" i="0" u="none" strike="noStrike" cap="none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2" name="Google Shape;672;p15"/>
          <p:cNvSpPr txBox="1"/>
          <p:nvPr/>
        </p:nvSpPr>
        <p:spPr>
          <a:xfrm>
            <a:off x="82821" y="2926302"/>
            <a:ext cx="1949533" cy="22171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Breakdowns in</a:t>
            </a:r>
            <a:endParaRPr sz="1800" b="1" i="0" u="none" strike="noStrike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 dirty="0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phonological processing</a:t>
            </a:r>
            <a:endParaRPr sz="1800" b="1" i="0" u="none" strike="noStrike" cap="none" dirty="0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endParaRPr sz="1200" b="0" i="0" u="none" strike="noStrike" cap="none" dirty="0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 dirty="0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Non-word paraphasias that may or may not be phonologically similar  to the target</a:t>
            </a:r>
            <a:endParaRPr sz="1400" b="0" i="0" u="none" strike="noStrike" cap="none" dirty="0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3" name="Google Shape;673;p15"/>
          <p:cNvSpPr/>
          <p:nvPr/>
        </p:nvSpPr>
        <p:spPr>
          <a:xfrm>
            <a:off x="2437433" y="911988"/>
            <a:ext cx="6484500" cy="2105533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4" name="Google Shape;674;p15"/>
          <p:cNvSpPr/>
          <p:nvPr/>
        </p:nvSpPr>
        <p:spPr>
          <a:xfrm>
            <a:off x="2437433" y="3495305"/>
            <a:ext cx="6484500" cy="1494577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75" name="Google Shape;675;p15"/>
          <p:cNvCxnSpPr>
            <a:stCxn id="673" idx="1"/>
          </p:cNvCxnSpPr>
          <p:nvPr/>
        </p:nvCxnSpPr>
        <p:spPr>
          <a:xfrm rot="10800000">
            <a:off x="2020133" y="1964754"/>
            <a:ext cx="4173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676" name="Google Shape;676;p15"/>
          <p:cNvCxnSpPr/>
          <p:nvPr/>
        </p:nvCxnSpPr>
        <p:spPr>
          <a:xfrm rot="10800000">
            <a:off x="2015008" y="4242593"/>
            <a:ext cx="420624" cy="1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24151CD-DE50-0846-8C6D-ABD1D5A4E2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6582"/>
    </mc:Choice>
    <mc:Fallback xmlns="">
      <p:transition spd="slow" advTm="565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16"/>
          <p:cNvSpPr txBox="1">
            <a:spLocks noGrp="1"/>
          </p:cNvSpPr>
          <p:nvPr>
            <p:ph type="title" idx="4294967295"/>
          </p:nvPr>
        </p:nvSpPr>
        <p:spPr>
          <a:xfrm>
            <a:off x="378987" y="207362"/>
            <a:ext cx="7689850" cy="534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Beyond picture naming</a:t>
            </a:r>
            <a:endParaRPr/>
          </a:p>
        </p:txBody>
      </p:sp>
      <p:sp>
        <p:nvSpPr>
          <p:cNvPr id="682" name="Google Shape;682;p16"/>
          <p:cNvSpPr txBox="1">
            <a:spLocks noGrp="1"/>
          </p:cNvSpPr>
          <p:nvPr>
            <p:ph type="body" idx="4294967295"/>
          </p:nvPr>
        </p:nvSpPr>
        <p:spPr>
          <a:xfrm>
            <a:off x="276448" y="910292"/>
            <a:ext cx="4491496" cy="7386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Lexical-semantic and phonological processing are critical to </a:t>
            </a:r>
            <a:r>
              <a:rPr lang="en-US" sz="1800" b="1">
                <a:latin typeface="Calibri"/>
                <a:ea typeface="Calibri"/>
                <a:cs typeface="Calibri"/>
                <a:sym typeface="Calibri"/>
              </a:rPr>
              <a:t>all </a:t>
            </a: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language tasks. </a:t>
            </a:r>
            <a:endParaRPr/>
          </a:p>
        </p:txBody>
      </p:sp>
      <p:sp>
        <p:nvSpPr>
          <p:cNvPr id="683" name="Google Shape;683;p16"/>
          <p:cNvSpPr txBox="1"/>
          <p:nvPr/>
        </p:nvSpPr>
        <p:spPr>
          <a:xfrm>
            <a:off x="1229790" y="3876815"/>
            <a:ext cx="6608219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1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Using a neuropsychological framework like Dell’s model is an evidence-based, theoretically driven approach to diagnostic decision-making and treatment planning in aphasia.</a:t>
            </a:r>
            <a:endParaRPr/>
          </a:p>
        </p:txBody>
      </p:sp>
      <p:sp>
        <p:nvSpPr>
          <p:cNvPr id="684" name="Google Shape;684;p16"/>
          <p:cNvSpPr/>
          <p:nvPr/>
        </p:nvSpPr>
        <p:spPr>
          <a:xfrm>
            <a:off x="6865257" y="4885597"/>
            <a:ext cx="2278743" cy="24622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(Whitworth, Webster, &amp; Howard, 2014)</a:t>
            </a:r>
            <a:endParaRPr sz="1000" b="0" i="0" u="none" strike="noStrike" cap="none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graphicFrame>
        <p:nvGraphicFramePr>
          <p:cNvPr id="685" name="Google Shape;685;p16"/>
          <p:cNvGraphicFramePr/>
          <p:nvPr/>
        </p:nvGraphicFramePr>
        <p:xfrm>
          <a:off x="311150" y="2041040"/>
          <a:ext cx="8521700" cy="1639300"/>
        </p:xfrm>
        <a:graphic>
          <a:graphicData uri="http://schemas.openxmlformats.org/drawingml/2006/table">
            <a:tbl>
              <a:tblPr>
                <a:noFill/>
                <a:tableStyleId>{8018BB10-AE25-442B-8D8B-E0D99532F4CC}</a:tableStyleId>
              </a:tblPr>
              <a:tblGrid>
                <a:gridCol w="1835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143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143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143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143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114375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114375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002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1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Level of Impairment</a:t>
                      </a:r>
                      <a:endParaRPr/>
                    </a:p>
                  </a:txBody>
                  <a:tcPr marL="9375" marR="9375" marT="9375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gridSpan="2"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1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Comprehension Tasks</a:t>
                      </a:r>
                      <a:endParaRPr/>
                    </a:p>
                  </a:txBody>
                  <a:tcPr marL="9375" marR="9375" marT="9375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9375" marR="9375" marT="9375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9375" marR="9375" marT="9375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9375" marR="9375" marT="9375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9375" marR="9375" marT="9375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632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 </a:t>
                      </a:r>
                      <a:endParaRPr/>
                    </a:p>
                  </a:txBody>
                  <a:tcPr marL="9375" marR="9375" marT="9375" marB="0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Nonword minimal pairs</a:t>
                      </a:r>
                      <a:endParaRPr/>
                    </a:p>
                  </a:txBody>
                  <a:tcPr marL="9375" marR="9375" marT="9375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Auditory lexical decision</a:t>
                      </a:r>
                      <a:endParaRPr/>
                    </a:p>
                  </a:txBody>
                  <a:tcPr marL="9375" marR="9375" marT="9375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Spoken word comprehension</a:t>
                      </a:r>
                      <a:endParaRPr/>
                    </a:p>
                  </a:txBody>
                  <a:tcPr marL="9375" marR="9375" marT="9375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Written word comprehension</a:t>
                      </a:r>
                      <a:endParaRPr/>
                    </a:p>
                  </a:txBody>
                  <a:tcPr marL="9375" marR="9375" marT="9375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Picture-matching with phonological distractors</a:t>
                      </a:r>
                      <a:endParaRPr/>
                    </a:p>
                  </a:txBody>
                  <a:tcPr marL="9375" marR="9375" marT="9375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Picture-matching with low-imageability words</a:t>
                      </a:r>
                      <a:endParaRPr/>
                    </a:p>
                  </a:txBody>
                  <a:tcPr marL="9375" marR="9375" marT="9375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79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Lexical-semantic processing</a:t>
                      </a:r>
                      <a:endParaRPr/>
                    </a:p>
                  </a:txBody>
                  <a:tcPr marL="9375" marR="9375" marT="9375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✓</a:t>
                      </a:r>
                      <a:endParaRPr/>
                    </a:p>
                  </a:txBody>
                  <a:tcPr marL="9375" marR="9375" marT="9375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✓</a:t>
                      </a:r>
                      <a:endParaRPr/>
                    </a:p>
                  </a:txBody>
                  <a:tcPr marL="9375" marR="9375" marT="9375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✗</a:t>
                      </a:r>
                      <a:endParaRPr/>
                    </a:p>
                  </a:txBody>
                  <a:tcPr marL="9375" marR="9375" marT="9375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✗</a:t>
                      </a:r>
                      <a:endParaRPr/>
                    </a:p>
                  </a:txBody>
                  <a:tcPr marL="9375" marR="9375" marT="9375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✓</a:t>
                      </a:r>
                      <a:endParaRPr/>
                    </a:p>
                  </a:txBody>
                  <a:tcPr marL="9375" marR="9375" marT="9375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✗</a:t>
                      </a:r>
                      <a:endParaRPr/>
                    </a:p>
                  </a:txBody>
                  <a:tcPr marL="9375" marR="9375" marT="9375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879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Phonological processing</a:t>
                      </a:r>
                      <a:endParaRPr/>
                    </a:p>
                  </a:txBody>
                  <a:tcPr marL="9375" marR="9375" marT="9375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✗</a:t>
                      </a:r>
                      <a:endParaRPr/>
                    </a:p>
                  </a:txBody>
                  <a:tcPr marL="9375" marR="9375" marT="9375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✗</a:t>
                      </a:r>
                      <a:endParaRPr/>
                    </a:p>
                  </a:txBody>
                  <a:tcPr marL="9375" marR="9375" marT="9375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✗</a:t>
                      </a:r>
                      <a:endParaRPr/>
                    </a:p>
                  </a:txBody>
                  <a:tcPr marL="9375" marR="9375" marT="9375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✓</a:t>
                      </a:r>
                      <a:endParaRPr/>
                    </a:p>
                  </a:txBody>
                  <a:tcPr marL="9375" marR="9375" marT="9375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✗</a:t>
                      </a:r>
                      <a:endParaRPr/>
                    </a:p>
                  </a:txBody>
                  <a:tcPr marL="9375" marR="9375" marT="9375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b="0" i="0" u="none" strike="noStrike" cap="none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✓</a:t>
                      </a:r>
                      <a:endParaRPr/>
                    </a:p>
                  </a:txBody>
                  <a:tcPr marL="9375" marR="9375" marT="9375" marB="0" anchor="ctr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3221102-9AB4-CF4E-B6C2-6D402EA2C1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733"/>
    </mc:Choice>
    <mc:Fallback xmlns="">
      <p:transition spd="slow" advTm="737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0" name="Google Shape;690;p17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Next week’s clinical resource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9603C9C-1EBE-0747-8677-3A0F90ADEB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001"/>
    </mc:Choice>
    <mc:Fallback xmlns="">
      <p:transition spd="slow" advTm="90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67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Next week: Paraphasia types and Dell’s model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96" name="Google Shape;696;p18"/>
          <p:cNvSpPr txBox="1">
            <a:spLocks noGrp="1"/>
          </p:cNvSpPr>
          <p:nvPr>
            <p:ph type="body" idx="1"/>
          </p:nvPr>
        </p:nvSpPr>
        <p:spPr>
          <a:xfrm>
            <a:off x="729450" y="1996049"/>
            <a:ext cx="8271600" cy="286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Brief review of this week’s clinical resource</a:t>
            </a:r>
            <a:endParaRPr/>
          </a:p>
          <a:p>
            <a:pPr marL="457200" lvl="0" indent="-3429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How lexical paraphasias fit within Dell’s model</a:t>
            </a:r>
            <a:endParaRPr/>
          </a:p>
          <a:p>
            <a:pPr marL="457200" lvl="0" indent="-3429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How nonlexical paraphasias fit within Dell’s model</a:t>
            </a:r>
            <a:endParaRPr/>
          </a:p>
          <a:p>
            <a:pPr marL="457200" lvl="0" indent="-3429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Clinical assessment applications</a:t>
            </a:r>
            <a:endParaRPr/>
          </a:p>
          <a:p>
            <a:pPr marL="457200" lvl="0" indent="-2286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sz="1800" i="1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7B41C7C6-7660-9941-9FAF-2164427E71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274"/>
    </mc:Choice>
    <mc:Fallback xmlns="">
      <p:transition spd="slow" advTm="282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"/>
          <p:cNvSpPr txBox="1">
            <a:spLocks noGrp="1"/>
          </p:cNvSpPr>
          <p:nvPr>
            <p:ph type="title"/>
          </p:nvPr>
        </p:nvSpPr>
        <p:spPr>
          <a:xfrm>
            <a:off x="729450" y="1209791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Presentation Outline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2"/>
          <p:cNvSpPr txBox="1">
            <a:spLocks noGrp="1"/>
          </p:cNvSpPr>
          <p:nvPr>
            <p:ph type="body" idx="1"/>
          </p:nvPr>
        </p:nvSpPr>
        <p:spPr>
          <a:xfrm>
            <a:off x="727650" y="1744990"/>
            <a:ext cx="7688700" cy="33658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Introduction to Dell’s model</a:t>
            </a:r>
            <a:endParaRPr/>
          </a:p>
          <a:p>
            <a:pPr marL="457200" lvl="0" indent="-3429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What picture naming tells us</a:t>
            </a:r>
            <a:endParaRPr/>
          </a:p>
          <a:p>
            <a:pPr marL="457200" lvl="0" indent="-342900" algn="l" rtl="0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>
                <a:latin typeface="Calibri"/>
                <a:ea typeface="Calibri"/>
                <a:cs typeface="Calibri"/>
                <a:sym typeface="Calibri"/>
              </a:rPr>
              <a:t>Next week’s clinical resource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6881950-2586-CB4C-BA78-50B35A1E327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103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399"/>
    </mc:Choice>
    <mc:Fallback xmlns="">
      <p:transition spd="slow" advTm="333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1" name="Google Shape;701;p19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</a:pPr>
            <a:r>
              <a:rPr lang="en-US"/>
              <a:t>References for further reading</a:t>
            </a:r>
            <a:endParaRPr/>
          </a:p>
        </p:txBody>
      </p:sp>
      <p:sp>
        <p:nvSpPr>
          <p:cNvPr id="702" name="Google Shape;702;p19"/>
          <p:cNvSpPr txBox="1">
            <a:spLocks noGrp="1"/>
          </p:cNvSpPr>
          <p:nvPr>
            <p:ph type="body" idx="1"/>
          </p:nvPr>
        </p:nvSpPr>
        <p:spPr>
          <a:xfrm>
            <a:off x="729450" y="2078874"/>
            <a:ext cx="7688700" cy="28799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4605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Dell, G. S. (1986). A spreading-activation theory of retrieval in sentence production. </a:t>
            </a:r>
            <a:r>
              <a:rPr lang="en-US" sz="1500" i="1">
                <a:latin typeface="Calibri"/>
                <a:ea typeface="Calibri"/>
                <a:cs typeface="Calibri"/>
                <a:sym typeface="Calibri"/>
              </a:rPr>
              <a:t>Psychological review</a:t>
            </a: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, </a:t>
            </a:r>
            <a:r>
              <a:rPr lang="en-US" sz="1500" i="1">
                <a:latin typeface="Calibri"/>
                <a:ea typeface="Calibri"/>
                <a:cs typeface="Calibri"/>
                <a:sym typeface="Calibri"/>
              </a:rPr>
              <a:t>93</a:t>
            </a: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(3), 283.</a:t>
            </a:r>
            <a:endParaRPr sz="1600"/>
          </a:p>
          <a:p>
            <a:pPr marL="14605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endParaRPr sz="1500">
              <a:latin typeface="Calibri"/>
              <a:ea typeface="Calibri"/>
              <a:cs typeface="Calibri"/>
              <a:sym typeface="Calibri"/>
            </a:endParaRPr>
          </a:p>
          <a:p>
            <a:pPr marL="14605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Dell, G. S., &amp; O'Seaghdha, P. G. (1992). Stages of lexical access in language production. </a:t>
            </a:r>
            <a:r>
              <a:rPr lang="en-US" sz="1500" i="1">
                <a:latin typeface="Calibri"/>
                <a:ea typeface="Calibri"/>
                <a:cs typeface="Calibri"/>
                <a:sym typeface="Calibri"/>
              </a:rPr>
              <a:t>Cognition</a:t>
            </a: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, </a:t>
            </a:r>
            <a:r>
              <a:rPr lang="en-US" sz="1500" i="1">
                <a:latin typeface="Calibri"/>
                <a:ea typeface="Calibri"/>
                <a:cs typeface="Calibri"/>
                <a:sym typeface="Calibri"/>
              </a:rPr>
              <a:t>42</a:t>
            </a:r>
            <a:r>
              <a:rPr lang="en-US" sz="1500">
                <a:latin typeface="Calibri"/>
                <a:ea typeface="Calibri"/>
                <a:cs typeface="Calibri"/>
                <a:sym typeface="Calibri"/>
              </a:rPr>
              <a:t>(1-3), 287-314.</a:t>
            </a:r>
            <a:endParaRPr sz="160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14981CE-CC39-EB4A-9A8C-99329865A8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698"/>
    </mc:Choice>
    <mc:Fallback xmlns="">
      <p:transition spd="slow" advTm="176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</a:pPr>
            <a:r>
              <a:rPr lang="en-US">
                <a:latin typeface="Calibri"/>
                <a:ea typeface="Calibri"/>
                <a:cs typeface="Calibri"/>
                <a:sym typeface="Calibri"/>
              </a:rPr>
              <a:t>Introduction to Dell’s model</a:t>
            </a:r>
            <a:endParaRPr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30DE460-6C98-7443-B382-ABD3062214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44"/>
    </mc:Choice>
    <mc:Fallback xmlns="">
      <p:transition spd="slow" advTm="41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4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2626100" y="586793"/>
            <a:ext cx="6138615" cy="440309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4"/>
          <p:cNvSpPr txBox="1"/>
          <p:nvPr/>
        </p:nvSpPr>
        <p:spPr>
          <a:xfrm>
            <a:off x="3042439" y="11688"/>
            <a:ext cx="5910943" cy="900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</a:pPr>
            <a:r>
              <a:rPr lang="en-US" sz="2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Dell’s model of speech production</a:t>
            </a:r>
            <a:endParaRPr/>
          </a:p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Raleway"/>
              <a:buNone/>
            </a:pPr>
            <a:r>
              <a:rPr lang="en-US" sz="10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(Dell, 1986; Dell &amp; O'Seaghdha, 1992</a:t>
            </a:r>
            <a:r>
              <a:rPr lang="en-US" sz="10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; </a:t>
            </a:r>
            <a:r>
              <a:rPr lang="en-US" sz="1000" b="0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Dell et al., 1997; Foygel &amp; Dell, 2000; Schwartz et al., 2006)</a:t>
            </a:r>
            <a:endParaRPr sz="1000" b="0" i="0" u="none" strike="noStrike" cap="none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p4"/>
          <p:cNvSpPr/>
          <p:nvPr/>
        </p:nvSpPr>
        <p:spPr>
          <a:xfrm>
            <a:off x="2437433" y="911988"/>
            <a:ext cx="6484500" cy="2105533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4"/>
          <p:cNvSpPr txBox="1"/>
          <p:nvPr/>
        </p:nvSpPr>
        <p:spPr>
          <a:xfrm>
            <a:off x="64976" y="1122197"/>
            <a:ext cx="2041800" cy="19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Step 1:</a:t>
            </a:r>
            <a:endParaRPr sz="1800" b="1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Lexical-semantic processing</a:t>
            </a:r>
            <a:endParaRPr sz="1800" b="1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Semantic and syntactic information is mapped to a word form</a:t>
            </a:r>
            <a:endParaRPr sz="1400" b="0" i="0" u="none" strike="noStrike" cap="none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4"/>
          <p:cNvSpPr/>
          <p:nvPr/>
        </p:nvSpPr>
        <p:spPr>
          <a:xfrm>
            <a:off x="2437433" y="3495305"/>
            <a:ext cx="6484500" cy="1494577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4"/>
          <p:cNvSpPr txBox="1"/>
          <p:nvPr/>
        </p:nvSpPr>
        <p:spPr>
          <a:xfrm>
            <a:off x="64976" y="3155622"/>
            <a:ext cx="2080500" cy="190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Step 2:</a:t>
            </a:r>
            <a:endParaRPr sz="1800" b="1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lang="en-US" sz="1800" b="1" i="0" u="none" strike="noStrike" cap="none">
                <a:solidFill>
                  <a:schemeClr val="accent1"/>
                </a:solidFill>
                <a:latin typeface="Calibri"/>
                <a:ea typeface="Calibri"/>
                <a:cs typeface="Calibri"/>
                <a:sym typeface="Calibri"/>
              </a:rPr>
              <a:t>Phonological processing</a:t>
            </a:r>
            <a:endParaRPr sz="1800" b="1" i="0" u="none" strike="noStrike" cap="none">
              <a:solidFill>
                <a:schemeClr val="accen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 sz="14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Phonemes, stress, </a:t>
            </a:r>
            <a:br>
              <a:rPr lang="en-US" sz="14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4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and syllable structure </a:t>
            </a:r>
            <a:br>
              <a:rPr lang="en-US" sz="14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400" b="0" i="0" u="none" strike="noStrike" cap="none">
                <a:solidFill>
                  <a:schemeClr val="accent3"/>
                </a:solidFill>
                <a:latin typeface="Calibri"/>
                <a:ea typeface="Calibri"/>
                <a:cs typeface="Calibri"/>
                <a:sym typeface="Calibri"/>
              </a:rPr>
              <a:t>are encoded</a:t>
            </a:r>
            <a:endParaRPr sz="1400" b="0" i="0" u="none" strike="noStrike" cap="none">
              <a:solidFill>
                <a:schemeClr val="accent3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81" name="Google Shape;81;p4"/>
          <p:cNvCxnSpPr>
            <a:stCxn id="77" idx="1"/>
          </p:cNvCxnSpPr>
          <p:nvPr/>
        </p:nvCxnSpPr>
        <p:spPr>
          <a:xfrm rot="10800000">
            <a:off x="2020133" y="1964754"/>
            <a:ext cx="417300" cy="0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82" name="Google Shape;82;p4"/>
          <p:cNvCxnSpPr/>
          <p:nvPr/>
        </p:nvCxnSpPr>
        <p:spPr>
          <a:xfrm rot="10800000">
            <a:off x="2015008" y="4242593"/>
            <a:ext cx="420624" cy="1"/>
          </a:xfrm>
          <a:prstGeom prst="straightConnector1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triangle" w="med" len="med"/>
          </a:ln>
        </p:spPr>
      </p:cxn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0E47E1B-288D-E547-B7DF-19AC49B5E4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9288"/>
    </mc:Choice>
    <mc:Fallback xmlns="">
      <p:transition spd="slow" advTm="692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5"/>
          <p:cNvGrpSpPr/>
          <p:nvPr/>
        </p:nvGrpSpPr>
        <p:grpSpPr>
          <a:xfrm>
            <a:off x="2133600" y="816432"/>
            <a:ext cx="4876800" cy="533400"/>
            <a:chOff x="2133600" y="2286000"/>
            <a:chExt cx="4876800" cy="533400"/>
          </a:xfrm>
        </p:grpSpPr>
        <p:sp>
          <p:nvSpPr>
            <p:cNvPr id="88" name="Google Shape;88;p5"/>
            <p:cNvSpPr/>
            <p:nvPr/>
          </p:nvSpPr>
          <p:spPr>
            <a:xfrm>
              <a:off x="2133600" y="2286000"/>
              <a:ext cx="533400" cy="5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3002280" y="2286000"/>
              <a:ext cx="533400" cy="533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3870960" y="2286000"/>
              <a:ext cx="533400" cy="533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4739640" y="2286000"/>
              <a:ext cx="533400" cy="533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5608320" y="2286000"/>
              <a:ext cx="533400" cy="533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6477000" y="2286000"/>
              <a:ext cx="533400" cy="5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" name="Google Shape;94;p5"/>
          <p:cNvGrpSpPr/>
          <p:nvPr/>
        </p:nvGrpSpPr>
        <p:grpSpPr>
          <a:xfrm>
            <a:off x="2514600" y="2340432"/>
            <a:ext cx="4114800" cy="533400"/>
            <a:chOff x="2514600" y="2286000"/>
            <a:chExt cx="4114800" cy="533400"/>
          </a:xfrm>
        </p:grpSpPr>
        <p:sp>
          <p:nvSpPr>
            <p:cNvPr id="95" name="Google Shape;95;p5"/>
            <p:cNvSpPr/>
            <p:nvPr/>
          </p:nvSpPr>
          <p:spPr>
            <a:xfrm>
              <a:off x="2514600" y="2286000"/>
              <a:ext cx="533400" cy="5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LOG</a:t>
              </a:r>
              <a:endParaRPr sz="1500" dirty="0"/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3409950" y="2286000"/>
              <a:ext cx="533400" cy="5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DOG</a:t>
              </a:r>
              <a:endParaRPr sz="1500" dirty="0"/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4305300" y="2286000"/>
              <a:ext cx="533400" cy="5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CAT</a:t>
              </a:r>
              <a:endParaRPr sz="1500" dirty="0"/>
            </a:p>
          </p:txBody>
        </p:sp>
        <p:sp>
          <p:nvSpPr>
            <p:cNvPr id="98" name="Google Shape;98;p5"/>
            <p:cNvSpPr/>
            <p:nvPr/>
          </p:nvSpPr>
          <p:spPr>
            <a:xfrm>
              <a:off x="5200650" y="2286000"/>
              <a:ext cx="533400" cy="5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RAT</a:t>
              </a:r>
              <a:endParaRPr sz="1500" dirty="0"/>
            </a:p>
          </p:txBody>
        </p:sp>
        <p:sp>
          <p:nvSpPr>
            <p:cNvPr id="99" name="Google Shape;99;p5"/>
            <p:cNvSpPr/>
            <p:nvPr/>
          </p:nvSpPr>
          <p:spPr>
            <a:xfrm>
              <a:off x="6096000" y="2286000"/>
              <a:ext cx="533400" cy="5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MAT</a:t>
              </a:r>
              <a:endParaRPr sz="1500" dirty="0"/>
            </a:p>
          </p:txBody>
        </p:sp>
      </p:grpSp>
      <p:grpSp>
        <p:nvGrpSpPr>
          <p:cNvPr id="100" name="Google Shape;100;p5"/>
          <p:cNvGrpSpPr/>
          <p:nvPr/>
        </p:nvGrpSpPr>
        <p:grpSpPr>
          <a:xfrm>
            <a:off x="1181100" y="4169232"/>
            <a:ext cx="6781800" cy="533400"/>
            <a:chOff x="1219200" y="5486400"/>
            <a:chExt cx="6781800" cy="533400"/>
          </a:xfrm>
        </p:grpSpPr>
        <p:grpSp>
          <p:nvGrpSpPr>
            <p:cNvPr id="101" name="Google Shape;101;p5"/>
            <p:cNvGrpSpPr/>
            <p:nvPr/>
          </p:nvGrpSpPr>
          <p:grpSpPr>
            <a:xfrm>
              <a:off x="1219200" y="5486400"/>
              <a:ext cx="3276600" cy="533400"/>
              <a:chOff x="762000" y="5486400"/>
              <a:chExt cx="3276600" cy="533400"/>
            </a:xfrm>
          </p:grpSpPr>
          <p:sp>
            <p:nvSpPr>
              <p:cNvPr id="102" name="Google Shape;102;p5"/>
              <p:cNvSpPr/>
              <p:nvPr/>
            </p:nvSpPr>
            <p:spPr>
              <a:xfrm>
                <a:off x="7620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 dirty="0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l</a:t>
                </a:r>
                <a:endParaRPr dirty="0"/>
              </a:p>
            </p:txBody>
          </p:sp>
          <p:sp>
            <p:nvSpPr>
              <p:cNvPr id="103" name="Google Shape;103;p5"/>
              <p:cNvSpPr/>
              <p:nvPr/>
            </p:nvSpPr>
            <p:spPr>
              <a:xfrm>
                <a:off x="14478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 dirty="0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r</a:t>
                </a:r>
                <a:endParaRPr dirty="0"/>
              </a:p>
            </p:txBody>
          </p:sp>
          <p:sp>
            <p:nvSpPr>
              <p:cNvPr id="104" name="Google Shape;104;p5"/>
              <p:cNvSpPr/>
              <p:nvPr/>
            </p:nvSpPr>
            <p:spPr>
              <a:xfrm>
                <a:off x="21336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 dirty="0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d</a:t>
                </a:r>
                <a:endParaRPr dirty="0"/>
              </a:p>
            </p:txBody>
          </p:sp>
          <p:sp>
            <p:nvSpPr>
              <p:cNvPr id="105" name="Google Shape;105;p5"/>
              <p:cNvSpPr/>
              <p:nvPr/>
            </p:nvSpPr>
            <p:spPr>
              <a:xfrm>
                <a:off x="28194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k</a:t>
                </a:r>
                <a:endParaRPr/>
              </a:p>
            </p:txBody>
          </p:sp>
          <p:sp>
            <p:nvSpPr>
              <p:cNvPr id="106" name="Google Shape;106;p5"/>
              <p:cNvSpPr/>
              <p:nvPr/>
            </p:nvSpPr>
            <p:spPr>
              <a:xfrm>
                <a:off x="35052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m</a:t>
                </a:r>
                <a:endParaRPr/>
              </a:p>
            </p:txBody>
          </p:sp>
        </p:grpSp>
        <p:grpSp>
          <p:nvGrpSpPr>
            <p:cNvPr id="107" name="Google Shape;107;p5"/>
            <p:cNvGrpSpPr/>
            <p:nvPr/>
          </p:nvGrpSpPr>
          <p:grpSpPr>
            <a:xfrm>
              <a:off x="5029200" y="5486400"/>
              <a:ext cx="1219200" cy="533400"/>
              <a:chOff x="5105400" y="5486400"/>
              <a:chExt cx="1219200" cy="533400"/>
            </a:xfrm>
          </p:grpSpPr>
          <p:sp>
            <p:nvSpPr>
              <p:cNvPr id="108" name="Google Shape;108;p5"/>
              <p:cNvSpPr/>
              <p:nvPr/>
            </p:nvSpPr>
            <p:spPr>
              <a:xfrm>
                <a:off x="51054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 dirty="0" err="1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æ</a:t>
                </a:r>
                <a:endParaRPr sz="14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109;p5"/>
              <p:cNvSpPr/>
              <p:nvPr/>
            </p:nvSpPr>
            <p:spPr>
              <a:xfrm>
                <a:off x="57912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lvl="0" algn="ctr"/>
                <a:r>
                  <a:rPr lang="en-US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ɔ</a:t>
                </a:r>
                <a:endParaRPr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10" name="Google Shape;110;p5"/>
            <p:cNvGrpSpPr/>
            <p:nvPr/>
          </p:nvGrpSpPr>
          <p:grpSpPr>
            <a:xfrm>
              <a:off x="6781800" y="5486400"/>
              <a:ext cx="1219200" cy="533400"/>
              <a:chOff x="6781800" y="5486400"/>
              <a:chExt cx="1219200" cy="533400"/>
            </a:xfrm>
          </p:grpSpPr>
          <p:sp>
            <p:nvSpPr>
              <p:cNvPr id="111" name="Google Shape;111;p5"/>
              <p:cNvSpPr/>
              <p:nvPr/>
            </p:nvSpPr>
            <p:spPr>
              <a:xfrm>
                <a:off x="67818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 dirty="0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t</a:t>
                </a:r>
                <a:endParaRPr dirty="0"/>
              </a:p>
            </p:txBody>
          </p:sp>
          <p:sp>
            <p:nvSpPr>
              <p:cNvPr id="112" name="Google Shape;112;p5"/>
              <p:cNvSpPr/>
              <p:nvPr/>
            </p:nvSpPr>
            <p:spPr>
              <a:xfrm>
                <a:off x="74676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g</a:t>
                </a:r>
                <a:endParaRPr/>
              </a:p>
            </p:txBody>
          </p:sp>
        </p:grpSp>
      </p:grpSp>
      <p:cxnSp>
        <p:nvCxnSpPr>
          <p:cNvPr id="113" name="Google Shape;113;p5"/>
          <p:cNvCxnSpPr>
            <a:stCxn id="89" idx="4"/>
            <a:endCxn id="97" idx="0"/>
          </p:cNvCxnSpPr>
          <p:nvPr/>
        </p:nvCxnSpPr>
        <p:spPr>
          <a:xfrm>
            <a:off x="3268980" y="1349832"/>
            <a:ext cx="13029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4" name="Google Shape;114;p5"/>
          <p:cNvCxnSpPr>
            <a:stCxn id="90" idx="4"/>
            <a:endCxn id="97" idx="0"/>
          </p:cNvCxnSpPr>
          <p:nvPr/>
        </p:nvCxnSpPr>
        <p:spPr>
          <a:xfrm>
            <a:off x="4137660" y="1349832"/>
            <a:ext cx="4344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5" name="Google Shape;115;p5"/>
          <p:cNvCxnSpPr>
            <a:stCxn id="91" idx="4"/>
            <a:endCxn id="97" idx="0"/>
          </p:cNvCxnSpPr>
          <p:nvPr/>
        </p:nvCxnSpPr>
        <p:spPr>
          <a:xfrm flipH="1">
            <a:off x="4571940" y="1349832"/>
            <a:ext cx="4344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6" name="Google Shape;116;p5"/>
          <p:cNvCxnSpPr>
            <a:stCxn id="92" idx="4"/>
            <a:endCxn id="97" idx="0"/>
          </p:cNvCxnSpPr>
          <p:nvPr/>
        </p:nvCxnSpPr>
        <p:spPr>
          <a:xfrm flipH="1">
            <a:off x="4572120" y="1349832"/>
            <a:ext cx="13029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7" name="Google Shape;117;p5"/>
          <p:cNvCxnSpPr>
            <a:stCxn id="88" idx="4"/>
            <a:endCxn id="96" idx="0"/>
          </p:cNvCxnSpPr>
          <p:nvPr/>
        </p:nvCxnSpPr>
        <p:spPr>
          <a:xfrm>
            <a:off x="2400300" y="1349832"/>
            <a:ext cx="12765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8" name="Google Shape;118;p5"/>
          <p:cNvCxnSpPr>
            <a:stCxn id="102" idx="0"/>
            <a:endCxn id="95" idx="4"/>
          </p:cNvCxnSpPr>
          <p:nvPr/>
        </p:nvCxnSpPr>
        <p:spPr>
          <a:xfrm rot="10800000" flipH="1">
            <a:off x="1447800" y="2873832"/>
            <a:ext cx="13335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9" name="Google Shape;119;p5"/>
          <p:cNvCxnSpPr>
            <a:stCxn id="104" idx="0"/>
            <a:endCxn id="96" idx="4"/>
          </p:cNvCxnSpPr>
          <p:nvPr/>
        </p:nvCxnSpPr>
        <p:spPr>
          <a:xfrm rot="10800000" flipH="1">
            <a:off x="2819400" y="2873832"/>
            <a:ext cx="8574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0" name="Google Shape;120;p5"/>
          <p:cNvCxnSpPr>
            <a:stCxn id="105" idx="0"/>
            <a:endCxn id="97" idx="4"/>
          </p:cNvCxnSpPr>
          <p:nvPr/>
        </p:nvCxnSpPr>
        <p:spPr>
          <a:xfrm rot="10800000" flipH="1">
            <a:off x="3505200" y="2873832"/>
            <a:ext cx="10668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1" name="Google Shape;121;p5"/>
          <p:cNvCxnSpPr>
            <a:stCxn id="103" idx="0"/>
            <a:endCxn id="98" idx="4"/>
          </p:cNvCxnSpPr>
          <p:nvPr/>
        </p:nvCxnSpPr>
        <p:spPr>
          <a:xfrm rot="10800000" flipH="1">
            <a:off x="2133600" y="2873832"/>
            <a:ext cx="33339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2" name="Google Shape;122;p5"/>
          <p:cNvCxnSpPr>
            <a:stCxn id="106" idx="0"/>
            <a:endCxn id="99" idx="4"/>
          </p:cNvCxnSpPr>
          <p:nvPr/>
        </p:nvCxnSpPr>
        <p:spPr>
          <a:xfrm rot="10800000" flipH="1">
            <a:off x="4191000" y="2873832"/>
            <a:ext cx="21717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3" name="Google Shape;123;p5"/>
          <p:cNvCxnSpPr>
            <a:stCxn id="109" idx="0"/>
            <a:endCxn id="95" idx="4"/>
          </p:cNvCxnSpPr>
          <p:nvPr/>
        </p:nvCxnSpPr>
        <p:spPr>
          <a:xfrm rot="10800000">
            <a:off x="2781300" y="2873832"/>
            <a:ext cx="31623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4" name="Google Shape;124;p5"/>
          <p:cNvCxnSpPr>
            <a:stCxn id="112" idx="1"/>
            <a:endCxn id="95" idx="4"/>
          </p:cNvCxnSpPr>
          <p:nvPr/>
        </p:nvCxnSpPr>
        <p:spPr>
          <a:xfrm rot="10800000">
            <a:off x="2781415" y="2873947"/>
            <a:ext cx="4726200" cy="1373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5" name="Google Shape;125;p5"/>
          <p:cNvCxnSpPr>
            <a:stCxn id="109" idx="0"/>
            <a:endCxn id="96" idx="4"/>
          </p:cNvCxnSpPr>
          <p:nvPr/>
        </p:nvCxnSpPr>
        <p:spPr>
          <a:xfrm rot="10800000">
            <a:off x="3676800" y="2873832"/>
            <a:ext cx="22668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6" name="Google Shape;126;p5"/>
          <p:cNvCxnSpPr>
            <a:stCxn id="112" idx="1"/>
            <a:endCxn id="96" idx="4"/>
          </p:cNvCxnSpPr>
          <p:nvPr/>
        </p:nvCxnSpPr>
        <p:spPr>
          <a:xfrm rot="10800000">
            <a:off x="3676615" y="2873947"/>
            <a:ext cx="3831000" cy="1373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7" name="Google Shape;127;p5"/>
          <p:cNvCxnSpPr>
            <a:stCxn id="108" idx="0"/>
            <a:endCxn id="97" idx="4"/>
          </p:cNvCxnSpPr>
          <p:nvPr/>
        </p:nvCxnSpPr>
        <p:spPr>
          <a:xfrm rot="10800000">
            <a:off x="4572000" y="2873832"/>
            <a:ext cx="6858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8" name="Google Shape;128;p5"/>
          <p:cNvCxnSpPr>
            <a:stCxn id="111" idx="0"/>
            <a:endCxn id="97" idx="4"/>
          </p:cNvCxnSpPr>
          <p:nvPr/>
        </p:nvCxnSpPr>
        <p:spPr>
          <a:xfrm rot="10800000">
            <a:off x="4572000" y="2873832"/>
            <a:ext cx="24384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9" name="Google Shape;129;p5"/>
          <p:cNvCxnSpPr>
            <a:stCxn id="108" idx="0"/>
            <a:endCxn id="98" idx="4"/>
          </p:cNvCxnSpPr>
          <p:nvPr/>
        </p:nvCxnSpPr>
        <p:spPr>
          <a:xfrm rot="10800000" flipH="1">
            <a:off x="5257800" y="2873832"/>
            <a:ext cx="2097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0" name="Google Shape;130;p5"/>
          <p:cNvCxnSpPr>
            <a:stCxn id="111" idx="0"/>
            <a:endCxn id="98" idx="4"/>
          </p:cNvCxnSpPr>
          <p:nvPr/>
        </p:nvCxnSpPr>
        <p:spPr>
          <a:xfrm rot="10800000">
            <a:off x="5467500" y="2873832"/>
            <a:ext cx="15429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1" name="Google Shape;131;p5"/>
          <p:cNvCxnSpPr>
            <a:stCxn id="108" idx="0"/>
            <a:endCxn id="99" idx="4"/>
          </p:cNvCxnSpPr>
          <p:nvPr/>
        </p:nvCxnSpPr>
        <p:spPr>
          <a:xfrm rot="10800000" flipH="1">
            <a:off x="5257800" y="2873832"/>
            <a:ext cx="11049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2" name="Google Shape;132;p5"/>
          <p:cNvCxnSpPr>
            <a:stCxn id="111" idx="0"/>
            <a:endCxn id="99" idx="4"/>
          </p:cNvCxnSpPr>
          <p:nvPr/>
        </p:nvCxnSpPr>
        <p:spPr>
          <a:xfrm rot="10800000">
            <a:off x="6362700" y="2873832"/>
            <a:ext cx="6477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3" name="Google Shape;133;p5"/>
          <p:cNvCxnSpPr>
            <a:stCxn id="90" idx="4"/>
            <a:endCxn id="96" idx="0"/>
          </p:cNvCxnSpPr>
          <p:nvPr/>
        </p:nvCxnSpPr>
        <p:spPr>
          <a:xfrm flipH="1">
            <a:off x="3676560" y="1349832"/>
            <a:ext cx="4611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4" name="Google Shape;134;p5"/>
          <p:cNvCxnSpPr>
            <a:stCxn id="90" idx="4"/>
            <a:endCxn id="98" idx="0"/>
          </p:cNvCxnSpPr>
          <p:nvPr/>
        </p:nvCxnSpPr>
        <p:spPr>
          <a:xfrm>
            <a:off x="4137660" y="1349832"/>
            <a:ext cx="13296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5" name="Google Shape;135;p5"/>
          <p:cNvCxnSpPr>
            <a:stCxn id="93" idx="4"/>
            <a:endCxn id="98" idx="0"/>
          </p:cNvCxnSpPr>
          <p:nvPr/>
        </p:nvCxnSpPr>
        <p:spPr>
          <a:xfrm flipH="1">
            <a:off x="5467500" y="1349832"/>
            <a:ext cx="12762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6" name="Google Shape;136;p5"/>
          <p:cNvCxnSpPr>
            <a:stCxn id="91" idx="4"/>
            <a:endCxn id="96" idx="0"/>
          </p:cNvCxnSpPr>
          <p:nvPr/>
        </p:nvCxnSpPr>
        <p:spPr>
          <a:xfrm flipH="1">
            <a:off x="3676740" y="1349832"/>
            <a:ext cx="13296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7" name="Google Shape;137;p5"/>
          <p:cNvCxnSpPr>
            <a:stCxn id="91" idx="4"/>
            <a:endCxn id="98" idx="0"/>
          </p:cNvCxnSpPr>
          <p:nvPr/>
        </p:nvCxnSpPr>
        <p:spPr>
          <a:xfrm>
            <a:off x="5006340" y="1349832"/>
            <a:ext cx="4611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8" name="Google Shape;138;p5"/>
          <p:cNvCxnSpPr>
            <a:stCxn id="92" idx="4"/>
            <a:endCxn id="96" idx="0"/>
          </p:cNvCxnSpPr>
          <p:nvPr/>
        </p:nvCxnSpPr>
        <p:spPr>
          <a:xfrm flipH="1">
            <a:off x="3676620" y="1349832"/>
            <a:ext cx="21984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9" name="Google Shape;139;p5"/>
          <p:cNvCxnSpPr>
            <a:stCxn id="92" idx="4"/>
            <a:endCxn id="97" idx="0"/>
          </p:cNvCxnSpPr>
          <p:nvPr/>
        </p:nvCxnSpPr>
        <p:spPr>
          <a:xfrm flipH="1">
            <a:off x="4572120" y="1349832"/>
            <a:ext cx="13029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0" name="Google Shape;140;p5"/>
          <p:cNvCxnSpPr>
            <a:stCxn id="92" idx="4"/>
            <a:endCxn id="98" idx="0"/>
          </p:cNvCxnSpPr>
          <p:nvPr/>
        </p:nvCxnSpPr>
        <p:spPr>
          <a:xfrm flipH="1">
            <a:off x="5467320" y="1349832"/>
            <a:ext cx="4077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1" name="Google Shape;141;p5"/>
          <p:cNvSpPr txBox="1"/>
          <p:nvPr/>
        </p:nvSpPr>
        <p:spPr>
          <a:xfrm>
            <a:off x="142033" y="929246"/>
            <a:ext cx="103906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SEMANTICS</a:t>
            </a:r>
            <a:endParaRPr/>
          </a:p>
        </p:txBody>
      </p:sp>
      <p:sp>
        <p:nvSpPr>
          <p:cNvPr id="142" name="Google Shape;142;p5"/>
          <p:cNvSpPr txBox="1"/>
          <p:nvPr/>
        </p:nvSpPr>
        <p:spPr>
          <a:xfrm>
            <a:off x="200224" y="2464129"/>
            <a:ext cx="75373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WORDS</a:t>
            </a:r>
            <a:endParaRPr/>
          </a:p>
        </p:txBody>
      </p:sp>
      <p:sp>
        <p:nvSpPr>
          <p:cNvPr id="143" name="Google Shape;143;p5"/>
          <p:cNvSpPr txBox="1"/>
          <p:nvPr/>
        </p:nvSpPr>
        <p:spPr>
          <a:xfrm>
            <a:off x="59159" y="4323554"/>
            <a:ext cx="103586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PHONEMES</a:t>
            </a:r>
            <a:endParaRPr/>
          </a:p>
        </p:txBody>
      </p:sp>
      <p:pic>
        <p:nvPicPr>
          <p:cNvPr id="144" name="Google Shape;144;p5" descr="C:\My Documents\My Pictures\PNT-cat.jpg"/>
          <p:cNvPicPr preferRelativeResize="0"/>
          <p:nvPr/>
        </p:nvPicPr>
        <p:blipFill rotWithShape="1">
          <a:blip r:embed="rId5">
            <a:alphaModFix/>
          </a:blip>
          <a:srcRect l="-1083" t="4333" b="10667"/>
          <a:stretch/>
        </p:blipFill>
        <p:spPr>
          <a:xfrm>
            <a:off x="7739886" y="610438"/>
            <a:ext cx="1039067" cy="833418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5"/>
          <p:cNvSpPr txBox="1"/>
          <p:nvPr/>
        </p:nvSpPr>
        <p:spPr>
          <a:xfrm>
            <a:off x="7424289" y="1443856"/>
            <a:ext cx="165984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“Name this picture”</a:t>
            </a:r>
            <a:endParaRPr/>
          </a:p>
        </p:txBody>
      </p:sp>
      <p:sp>
        <p:nvSpPr>
          <p:cNvPr id="147" name="Google Shape;147;p5"/>
          <p:cNvSpPr txBox="1"/>
          <p:nvPr/>
        </p:nvSpPr>
        <p:spPr>
          <a:xfrm>
            <a:off x="2329546" y="4819962"/>
            <a:ext cx="75854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ONSETS</a:t>
            </a:r>
            <a:endParaRPr/>
          </a:p>
        </p:txBody>
      </p:sp>
      <p:sp>
        <p:nvSpPr>
          <p:cNvPr id="148" name="Google Shape;148;p5"/>
          <p:cNvSpPr txBox="1"/>
          <p:nvPr/>
        </p:nvSpPr>
        <p:spPr>
          <a:xfrm>
            <a:off x="5148172" y="4819960"/>
            <a:ext cx="81144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VOWELS</a:t>
            </a:r>
            <a:endParaRPr/>
          </a:p>
        </p:txBody>
      </p:sp>
      <p:sp>
        <p:nvSpPr>
          <p:cNvPr id="149" name="Google Shape;149;p5"/>
          <p:cNvSpPr txBox="1"/>
          <p:nvPr/>
        </p:nvSpPr>
        <p:spPr>
          <a:xfrm>
            <a:off x="6938895" y="4819961"/>
            <a:ext cx="69602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CODAS</a:t>
            </a:r>
            <a:endParaRPr/>
          </a:p>
        </p:txBody>
      </p:sp>
      <p:sp>
        <p:nvSpPr>
          <p:cNvPr id="69" name="Google Shape;146;p5">
            <a:extLst>
              <a:ext uri="{FF2B5EF4-FFF2-40B4-BE49-F238E27FC236}">
                <a16:creationId xmlns:a16="http://schemas.microsoft.com/office/drawing/2014/main" id="{19501D96-8B03-6741-B5A2-33DB03354D34}"/>
              </a:ext>
            </a:extLst>
          </p:cNvPr>
          <p:cNvSpPr txBox="1"/>
          <p:nvPr/>
        </p:nvSpPr>
        <p:spPr>
          <a:xfrm>
            <a:off x="1594692" y="219346"/>
            <a:ext cx="572601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Dell’s model: An example</a:t>
            </a:r>
            <a:endParaRPr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93EF27B-726E-3F40-A22E-8987361300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183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6583"/>
    </mc:Choice>
    <mc:Fallback xmlns="">
      <p:transition spd="slow" advTm="1365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7" name="Google Shape;87;p5"/>
          <p:cNvGrpSpPr/>
          <p:nvPr/>
        </p:nvGrpSpPr>
        <p:grpSpPr>
          <a:xfrm>
            <a:off x="2133600" y="816432"/>
            <a:ext cx="4876800" cy="533400"/>
            <a:chOff x="2133600" y="2286000"/>
            <a:chExt cx="4876800" cy="533400"/>
          </a:xfrm>
        </p:grpSpPr>
        <p:sp>
          <p:nvSpPr>
            <p:cNvPr id="88" name="Google Shape;88;p5"/>
            <p:cNvSpPr/>
            <p:nvPr/>
          </p:nvSpPr>
          <p:spPr>
            <a:xfrm>
              <a:off x="2133600" y="2286000"/>
              <a:ext cx="533400" cy="5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9" name="Google Shape;89;p5"/>
            <p:cNvSpPr/>
            <p:nvPr/>
          </p:nvSpPr>
          <p:spPr>
            <a:xfrm>
              <a:off x="3002280" y="2286000"/>
              <a:ext cx="533400" cy="533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0" name="Google Shape;90;p5"/>
            <p:cNvSpPr/>
            <p:nvPr/>
          </p:nvSpPr>
          <p:spPr>
            <a:xfrm>
              <a:off x="3870960" y="2286000"/>
              <a:ext cx="533400" cy="533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1" name="Google Shape;91;p5"/>
            <p:cNvSpPr/>
            <p:nvPr/>
          </p:nvSpPr>
          <p:spPr>
            <a:xfrm>
              <a:off x="4739640" y="2286000"/>
              <a:ext cx="533400" cy="533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5"/>
            <p:cNvSpPr/>
            <p:nvPr/>
          </p:nvSpPr>
          <p:spPr>
            <a:xfrm>
              <a:off x="5608320" y="2286000"/>
              <a:ext cx="533400" cy="533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5"/>
            <p:cNvSpPr/>
            <p:nvPr/>
          </p:nvSpPr>
          <p:spPr>
            <a:xfrm>
              <a:off x="6477000" y="2286000"/>
              <a:ext cx="533400" cy="5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4" name="Google Shape;94;p5"/>
          <p:cNvGrpSpPr/>
          <p:nvPr/>
        </p:nvGrpSpPr>
        <p:grpSpPr>
          <a:xfrm>
            <a:off x="2514600" y="2340432"/>
            <a:ext cx="4114800" cy="533400"/>
            <a:chOff x="2514600" y="2286000"/>
            <a:chExt cx="4114800" cy="533400"/>
          </a:xfrm>
        </p:grpSpPr>
        <p:sp>
          <p:nvSpPr>
            <p:cNvPr id="95" name="Google Shape;95;p5"/>
            <p:cNvSpPr/>
            <p:nvPr/>
          </p:nvSpPr>
          <p:spPr>
            <a:xfrm>
              <a:off x="2514600" y="2286000"/>
              <a:ext cx="533400" cy="5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LOG</a:t>
              </a:r>
              <a:endParaRPr sz="1500" dirty="0"/>
            </a:p>
          </p:txBody>
        </p:sp>
        <p:sp>
          <p:nvSpPr>
            <p:cNvPr id="96" name="Google Shape;96;p5"/>
            <p:cNvSpPr/>
            <p:nvPr/>
          </p:nvSpPr>
          <p:spPr>
            <a:xfrm>
              <a:off x="3409950" y="2286000"/>
              <a:ext cx="533400" cy="5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DOG</a:t>
              </a:r>
              <a:endParaRPr sz="1500" dirty="0"/>
            </a:p>
          </p:txBody>
        </p:sp>
        <p:sp>
          <p:nvSpPr>
            <p:cNvPr id="97" name="Google Shape;97;p5"/>
            <p:cNvSpPr/>
            <p:nvPr/>
          </p:nvSpPr>
          <p:spPr>
            <a:xfrm>
              <a:off x="4305300" y="2286000"/>
              <a:ext cx="533400" cy="5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CAT</a:t>
              </a:r>
              <a:endParaRPr sz="1500" dirty="0"/>
            </a:p>
          </p:txBody>
        </p:sp>
        <p:sp>
          <p:nvSpPr>
            <p:cNvPr id="98" name="Google Shape;98;p5"/>
            <p:cNvSpPr/>
            <p:nvPr/>
          </p:nvSpPr>
          <p:spPr>
            <a:xfrm>
              <a:off x="5200650" y="2286000"/>
              <a:ext cx="533400" cy="5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RAT</a:t>
              </a:r>
              <a:endParaRPr sz="1500" dirty="0"/>
            </a:p>
          </p:txBody>
        </p:sp>
        <p:sp>
          <p:nvSpPr>
            <p:cNvPr id="99" name="Google Shape;99;p5"/>
            <p:cNvSpPr/>
            <p:nvPr/>
          </p:nvSpPr>
          <p:spPr>
            <a:xfrm>
              <a:off x="6096000" y="2286000"/>
              <a:ext cx="533400" cy="5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MAT</a:t>
              </a:r>
              <a:endParaRPr sz="1500" dirty="0"/>
            </a:p>
          </p:txBody>
        </p:sp>
      </p:grpSp>
      <p:grpSp>
        <p:nvGrpSpPr>
          <p:cNvPr id="100" name="Google Shape;100;p5"/>
          <p:cNvGrpSpPr/>
          <p:nvPr/>
        </p:nvGrpSpPr>
        <p:grpSpPr>
          <a:xfrm>
            <a:off x="1181100" y="4169232"/>
            <a:ext cx="6781800" cy="533400"/>
            <a:chOff x="1219200" y="5486400"/>
            <a:chExt cx="6781800" cy="533400"/>
          </a:xfrm>
        </p:grpSpPr>
        <p:grpSp>
          <p:nvGrpSpPr>
            <p:cNvPr id="101" name="Google Shape;101;p5"/>
            <p:cNvGrpSpPr/>
            <p:nvPr/>
          </p:nvGrpSpPr>
          <p:grpSpPr>
            <a:xfrm>
              <a:off x="1219200" y="5486400"/>
              <a:ext cx="3276600" cy="533400"/>
              <a:chOff x="762000" y="5486400"/>
              <a:chExt cx="3276600" cy="533400"/>
            </a:xfrm>
          </p:grpSpPr>
          <p:sp>
            <p:nvSpPr>
              <p:cNvPr id="102" name="Google Shape;102;p5"/>
              <p:cNvSpPr/>
              <p:nvPr/>
            </p:nvSpPr>
            <p:spPr>
              <a:xfrm>
                <a:off x="7620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l</a:t>
                </a:r>
                <a:endParaRPr/>
              </a:p>
            </p:txBody>
          </p:sp>
          <p:sp>
            <p:nvSpPr>
              <p:cNvPr id="103" name="Google Shape;103;p5"/>
              <p:cNvSpPr/>
              <p:nvPr/>
            </p:nvSpPr>
            <p:spPr>
              <a:xfrm>
                <a:off x="14478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 dirty="0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r</a:t>
                </a:r>
                <a:endParaRPr dirty="0"/>
              </a:p>
            </p:txBody>
          </p:sp>
          <p:sp>
            <p:nvSpPr>
              <p:cNvPr id="104" name="Google Shape;104;p5"/>
              <p:cNvSpPr/>
              <p:nvPr/>
            </p:nvSpPr>
            <p:spPr>
              <a:xfrm>
                <a:off x="21336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d</a:t>
                </a:r>
                <a:endParaRPr/>
              </a:p>
            </p:txBody>
          </p:sp>
          <p:sp>
            <p:nvSpPr>
              <p:cNvPr id="105" name="Google Shape;105;p5"/>
              <p:cNvSpPr/>
              <p:nvPr/>
            </p:nvSpPr>
            <p:spPr>
              <a:xfrm>
                <a:off x="28194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k</a:t>
                </a:r>
                <a:endParaRPr/>
              </a:p>
            </p:txBody>
          </p:sp>
          <p:sp>
            <p:nvSpPr>
              <p:cNvPr id="106" name="Google Shape;106;p5"/>
              <p:cNvSpPr/>
              <p:nvPr/>
            </p:nvSpPr>
            <p:spPr>
              <a:xfrm>
                <a:off x="35052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m</a:t>
                </a:r>
                <a:endParaRPr/>
              </a:p>
            </p:txBody>
          </p:sp>
        </p:grpSp>
        <p:grpSp>
          <p:nvGrpSpPr>
            <p:cNvPr id="107" name="Google Shape;107;p5"/>
            <p:cNvGrpSpPr/>
            <p:nvPr/>
          </p:nvGrpSpPr>
          <p:grpSpPr>
            <a:xfrm>
              <a:off x="5029200" y="5486400"/>
              <a:ext cx="1219200" cy="533400"/>
              <a:chOff x="5105400" y="5486400"/>
              <a:chExt cx="1219200" cy="533400"/>
            </a:xfrm>
          </p:grpSpPr>
          <p:sp>
            <p:nvSpPr>
              <p:cNvPr id="108" name="Google Shape;108;p5"/>
              <p:cNvSpPr/>
              <p:nvPr/>
            </p:nvSpPr>
            <p:spPr>
              <a:xfrm>
                <a:off x="51054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æ</a:t>
                </a:r>
                <a:endParaRPr sz="1400" b="0" i="0" u="none" strike="noStrike" cap="none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09" name="Google Shape;109;p5"/>
              <p:cNvSpPr/>
              <p:nvPr/>
            </p:nvSpPr>
            <p:spPr>
              <a:xfrm>
                <a:off x="57912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/>
                <a:r>
                  <a:rPr lang="en-US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ɔ</a:t>
                </a:r>
                <a:endParaRPr lang="en-US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10" name="Google Shape;110;p5"/>
            <p:cNvGrpSpPr/>
            <p:nvPr/>
          </p:nvGrpSpPr>
          <p:grpSpPr>
            <a:xfrm>
              <a:off x="6781800" y="5486400"/>
              <a:ext cx="1219200" cy="533400"/>
              <a:chOff x="6781800" y="5486400"/>
              <a:chExt cx="1219200" cy="533400"/>
            </a:xfrm>
          </p:grpSpPr>
          <p:sp>
            <p:nvSpPr>
              <p:cNvPr id="111" name="Google Shape;111;p5"/>
              <p:cNvSpPr/>
              <p:nvPr/>
            </p:nvSpPr>
            <p:spPr>
              <a:xfrm>
                <a:off x="67818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t</a:t>
                </a:r>
                <a:endParaRPr/>
              </a:p>
            </p:txBody>
          </p:sp>
          <p:sp>
            <p:nvSpPr>
              <p:cNvPr id="112" name="Google Shape;112;p5"/>
              <p:cNvSpPr/>
              <p:nvPr/>
            </p:nvSpPr>
            <p:spPr>
              <a:xfrm>
                <a:off x="74676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g</a:t>
                </a:r>
                <a:endParaRPr/>
              </a:p>
            </p:txBody>
          </p:sp>
        </p:grpSp>
      </p:grpSp>
      <p:cxnSp>
        <p:nvCxnSpPr>
          <p:cNvPr id="113" name="Google Shape;113;p5"/>
          <p:cNvCxnSpPr>
            <a:stCxn id="89" idx="4"/>
            <a:endCxn id="97" idx="0"/>
          </p:cNvCxnSpPr>
          <p:nvPr/>
        </p:nvCxnSpPr>
        <p:spPr>
          <a:xfrm>
            <a:off x="3268980" y="1349832"/>
            <a:ext cx="13029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4" name="Google Shape;114;p5"/>
          <p:cNvCxnSpPr>
            <a:stCxn id="90" idx="4"/>
            <a:endCxn id="97" idx="0"/>
          </p:cNvCxnSpPr>
          <p:nvPr/>
        </p:nvCxnSpPr>
        <p:spPr>
          <a:xfrm>
            <a:off x="4137660" y="1349832"/>
            <a:ext cx="4344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5" name="Google Shape;115;p5"/>
          <p:cNvCxnSpPr>
            <a:stCxn id="91" idx="4"/>
            <a:endCxn id="97" idx="0"/>
          </p:cNvCxnSpPr>
          <p:nvPr/>
        </p:nvCxnSpPr>
        <p:spPr>
          <a:xfrm flipH="1">
            <a:off x="4571940" y="1349832"/>
            <a:ext cx="4344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6" name="Google Shape;116;p5"/>
          <p:cNvCxnSpPr>
            <a:stCxn id="92" idx="4"/>
            <a:endCxn id="97" idx="0"/>
          </p:cNvCxnSpPr>
          <p:nvPr/>
        </p:nvCxnSpPr>
        <p:spPr>
          <a:xfrm flipH="1">
            <a:off x="4572120" y="1349832"/>
            <a:ext cx="13029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7" name="Google Shape;117;p5"/>
          <p:cNvCxnSpPr>
            <a:stCxn id="88" idx="4"/>
            <a:endCxn id="96" idx="0"/>
          </p:cNvCxnSpPr>
          <p:nvPr/>
        </p:nvCxnSpPr>
        <p:spPr>
          <a:xfrm>
            <a:off x="2400300" y="1349832"/>
            <a:ext cx="12765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8" name="Google Shape;118;p5"/>
          <p:cNvCxnSpPr>
            <a:stCxn id="102" idx="0"/>
            <a:endCxn id="95" idx="4"/>
          </p:cNvCxnSpPr>
          <p:nvPr/>
        </p:nvCxnSpPr>
        <p:spPr>
          <a:xfrm rot="10800000" flipH="1">
            <a:off x="1447800" y="2873832"/>
            <a:ext cx="13335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9" name="Google Shape;119;p5"/>
          <p:cNvCxnSpPr>
            <a:stCxn id="104" idx="0"/>
            <a:endCxn id="96" idx="4"/>
          </p:cNvCxnSpPr>
          <p:nvPr/>
        </p:nvCxnSpPr>
        <p:spPr>
          <a:xfrm rot="10800000" flipH="1">
            <a:off x="2819400" y="2873832"/>
            <a:ext cx="8574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0" name="Google Shape;120;p5"/>
          <p:cNvCxnSpPr>
            <a:stCxn id="105" idx="0"/>
            <a:endCxn id="97" idx="4"/>
          </p:cNvCxnSpPr>
          <p:nvPr/>
        </p:nvCxnSpPr>
        <p:spPr>
          <a:xfrm rot="10800000" flipH="1">
            <a:off x="3505200" y="2873832"/>
            <a:ext cx="10668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1" name="Google Shape;121;p5"/>
          <p:cNvCxnSpPr>
            <a:stCxn id="103" idx="0"/>
            <a:endCxn id="98" idx="4"/>
          </p:cNvCxnSpPr>
          <p:nvPr/>
        </p:nvCxnSpPr>
        <p:spPr>
          <a:xfrm rot="10800000" flipH="1">
            <a:off x="2133600" y="2873832"/>
            <a:ext cx="33339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2" name="Google Shape;122;p5"/>
          <p:cNvCxnSpPr>
            <a:stCxn id="106" idx="0"/>
            <a:endCxn id="99" idx="4"/>
          </p:cNvCxnSpPr>
          <p:nvPr/>
        </p:nvCxnSpPr>
        <p:spPr>
          <a:xfrm rot="10800000" flipH="1">
            <a:off x="4191000" y="2873832"/>
            <a:ext cx="21717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3" name="Google Shape;123;p5"/>
          <p:cNvCxnSpPr>
            <a:stCxn id="109" idx="0"/>
            <a:endCxn id="95" idx="4"/>
          </p:cNvCxnSpPr>
          <p:nvPr/>
        </p:nvCxnSpPr>
        <p:spPr>
          <a:xfrm rot="10800000">
            <a:off x="2781300" y="2873832"/>
            <a:ext cx="31623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4" name="Google Shape;124;p5"/>
          <p:cNvCxnSpPr>
            <a:stCxn id="112" idx="1"/>
            <a:endCxn id="95" idx="4"/>
          </p:cNvCxnSpPr>
          <p:nvPr/>
        </p:nvCxnSpPr>
        <p:spPr>
          <a:xfrm rot="10800000">
            <a:off x="2781415" y="2873947"/>
            <a:ext cx="4726200" cy="1373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5" name="Google Shape;125;p5"/>
          <p:cNvCxnSpPr>
            <a:stCxn id="109" idx="0"/>
            <a:endCxn id="96" idx="4"/>
          </p:cNvCxnSpPr>
          <p:nvPr/>
        </p:nvCxnSpPr>
        <p:spPr>
          <a:xfrm rot="10800000">
            <a:off x="3676800" y="2873832"/>
            <a:ext cx="22668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6" name="Google Shape;126;p5"/>
          <p:cNvCxnSpPr>
            <a:stCxn id="112" idx="1"/>
            <a:endCxn id="96" idx="4"/>
          </p:cNvCxnSpPr>
          <p:nvPr/>
        </p:nvCxnSpPr>
        <p:spPr>
          <a:xfrm rot="10800000">
            <a:off x="3676615" y="2873947"/>
            <a:ext cx="3831000" cy="1373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7" name="Google Shape;127;p5"/>
          <p:cNvCxnSpPr>
            <a:stCxn id="108" idx="0"/>
            <a:endCxn id="97" idx="4"/>
          </p:cNvCxnSpPr>
          <p:nvPr/>
        </p:nvCxnSpPr>
        <p:spPr>
          <a:xfrm rot="10800000">
            <a:off x="4572000" y="2873832"/>
            <a:ext cx="6858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8" name="Google Shape;128;p5"/>
          <p:cNvCxnSpPr>
            <a:stCxn id="111" idx="0"/>
            <a:endCxn id="97" idx="4"/>
          </p:cNvCxnSpPr>
          <p:nvPr/>
        </p:nvCxnSpPr>
        <p:spPr>
          <a:xfrm rot="10800000">
            <a:off x="4572000" y="2873832"/>
            <a:ext cx="24384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9" name="Google Shape;129;p5"/>
          <p:cNvCxnSpPr>
            <a:stCxn id="108" idx="0"/>
            <a:endCxn id="98" idx="4"/>
          </p:cNvCxnSpPr>
          <p:nvPr/>
        </p:nvCxnSpPr>
        <p:spPr>
          <a:xfrm rot="10800000" flipH="1">
            <a:off x="5257800" y="2873832"/>
            <a:ext cx="2097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0" name="Google Shape;130;p5"/>
          <p:cNvCxnSpPr>
            <a:stCxn id="111" idx="0"/>
            <a:endCxn id="98" idx="4"/>
          </p:cNvCxnSpPr>
          <p:nvPr/>
        </p:nvCxnSpPr>
        <p:spPr>
          <a:xfrm rot="10800000">
            <a:off x="5467500" y="2873832"/>
            <a:ext cx="15429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1" name="Google Shape;131;p5"/>
          <p:cNvCxnSpPr>
            <a:stCxn id="108" idx="0"/>
            <a:endCxn id="99" idx="4"/>
          </p:cNvCxnSpPr>
          <p:nvPr/>
        </p:nvCxnSpPr>
        <p:spPr>
          <a:xfrm rot="10800000" flipH="1">
            <a:off x="5257800" y="2873832"/>
            <a:ext cx="11049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2" name="Google Shape;132;p5"/>
          <p:cNvCxnSpPr>
            <a:stCxn id="111" idx="0"/>
            <a:endCxn id="99" idx="4"/>
          </p:cNvCxnSpPr>
          <p:nvPr/>
        </p:nvCxnSpPr>
        <p:spPr>
          <a:xfrm rot="10800000">
            <a:off x="6362700" y="2873832"/>
            <a:ext cx="6477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3" name="Google Shape;133;p5"/>
          <p:cNvCxnSpPr>
            <a:stCxn id="90" idx="4"/>
            <a:endCxn id="96" idx="0"/>
          </p:cNvCxnSpPr>
          <p:nvPr/>
        </p:nvCxnSpPr>
        <p:spPr>
          <a:xfrm flipH="1">
            <a:off x="3676560" y="1349832"/>
            <a:ext cx="4611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4" name="Google Shape;134;p5"/>
          <p:cNvCxnSpPr>
            <a:stCxn id="90" idx="4"/>
            <a:endCxn id="98" idx="0"/>
          </p:cNvCxnSpPr>
          <p:nvPr/>
        </p:nvCxnSpPr>
        <p:spPr>
          <a:xfrm>
            <a:off x="4137660" y="1349832"/>
            <a:ext cx="13296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5" name="Google Shape;135;p5"/>
          <p:cNvCxnSpPr>
            <a:stCxn id="93" idx="4"/>
            <a:endCxn id="98" idx="0"/>
          </p:cNvCxnSpPr>
          <p:nvPr/>
        </p:nvCxnSpPr>
        <p:spPr>
          <a:xfrm flipH="1">
            <a:off x="5467500" y="1349832"/>
            <a:ext cx="12762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6" name="Google Shape;136;p5"/>
          <p:cNvCxnSpPr>
            <a:stCxn id="91" idx="4"/>
            <a:endCxn id="96" idx="0"/>
          </p:cNvCxnSpPr>
          <p:nvPr/>
        </p:nvCxnSpPr>
        <p:spPr>
          <a:xfrm flipH="1">
            <a:off x="3676740" y="1349832"/>
            <a:ext cx="13296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7" name="Google Shape;137;p5"/>
          <p:cNvCxnSpPr>
            <a:stCxn id="91" idx="4"/>
            <a:endCxn id="98" idx="0"/>
          </p:cNvCxnSpPr>
          <p:nvPr/>
        </p:nvCxnSpPr>
        <p:spPr>
          <a:xfrm>
            <a:off x="5006340" y="1349832"/>
            <a:ext cx="4611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8" name="Google Shape;138;p5"/>
          <p:cNvCxnSpPr>
            <a:stCxn id="92" idx="4"/>
            <a:endCxn id="96" idx="0"/>
          </p:cNvCxnSpPr>
          <p:nvPr/>
        </p:nvCxnSpPr>
        <p:spPr>
          <a:xfrm flipH="1">
            <a:off x="3676620" y="1349832"/>
            <a:ext cx="21984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39" name="Google Shape;139;p5"/>
          <p:cNvCxnSpPr>
            <a:stCxn id="92" idx="4"/>
            <a:endCxn id="97" idx="0"/>
          </p:cNvCxnSpPr>
          <p:nvPr/>
        </p:nvCxnSpPr>
        <p:spPr>
          <a:xfrm flipH="1">
            <a:off x="4572120" y="1349832"/>
            <a:ext cx="13029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40" name="Google Shape;140;p5"/>
          <p:cNvCxnSpPr>
            <a:stCxn id="92" idx="4"/>
            <a:endCxn id="98" idx="0"/>
          </p:cNvCxnSpPr>
          <p:nvPr/>
        </p:nvCxnSpPr>
        <p:spPr>
          <a:xfrm flipH="1">
            <a:off x="5467320" y="1349832"/>
            <a:ext cx="4077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41" name="Google Shape;141;p5"/>
          <p:cNvSpPr txBox="1"/>
          <p:nvPr/>
        </p:nvSpPr>
        <p:spPr>
          <a:xfrm>
            <a:off x="142033" y="929246"/>
            <a:ext cx="103906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SEMANTICS</a:t>
            </a:r>
            <a:endParaRPr/>
          </a:p>
        </p:txBody>
      </p:sp>
      <p:sp>
        <p:nvSpPr>
          <p:cNvPr id="142" name="Google Shape;142;p5"/>
          <p:cNvSpPr txBox="1"/>
          <p:nvPr/>
        </p:nvSpPr>
        <p:spPr>
          <a:xfrm>
            <a:off x="200224" y="2464129"/>
            <a:ext cx="75373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WORDS</a:t>
            </a:r>
            <a:endParaRPr/>
          </a:p>
        </p:txBody>
      </p:sp>
      <p:sp>
        <p:nvSpPr>
          <p:cNvPr id="143" name="Google Shape;143;p5"/>
          <p:cNvSpPr txBox="1"/>
          <p:nvPr/>
        </p:nvSpPr>
        <p:spPr>
          <a:xfrm>
            <a:off x="59159" y="4323554"/>
            <a:ext cx="103586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PHONEMES</a:t>
            </a:r>
            <a:endParaRPr/>
          </a:p>
        </p:txBody>
      </p:sp>
      <p:pic>
        <p:nvPicPr>
          <p:cNvPr id="144" name="Google Shape;144;p5" descr="C:\My Documents\My Pictures\PNT-cat.jpg"/>
          <p:cNvPicPr preferRelativeResize="0"/>
          <p:nvPr/>
        </p:nvPicPr>
        <p:blipFill rotWithShape="1">
          <a:blip r:embed="rId6">
            <a:alphaModFix/>
          </a:blip>
          <a:srcRect l="-1083" t="4333" b="10667"/>
          <a:stretch/>
        </p:blipFill>
        <p:spPr>
          <a:xfrm>
            <a:off x="7739886" y="610438"/>
            <a:ext cx="1039067" cy="833418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p5"/>
          <p:cNvSpPr txBox="1"/>
          <p:nvPr/>
        </p:nvSpPr>
        <p:spPr>
          <a:xfrm>
            <a:off x="7424289" y="1443856"/>
            <a:ext cx="165984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“Name this picture”</a:t>
            </a:r>
            <a:endParaRPr/>
          </a:p>
        </p:txBody>
      </p:sp>
      <p:sp>
        <p:nvSpPr>
          <p:cNvPr id="146" name="Google Shape;146;p5"/>
          <p:cNvSpPr txBox="1"/>
          <p:nvPr/>
        </p:nvSpPr>
        <p:spPr>
          <a:xfrm>
            <a:off x="1594692" y="219346"/>
            <a:ext cx="5726016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 dirty="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A jolt of activation is sent to the semantic features of CAT</a:t>
            </a:r>
            <a:endParaRPr dirty="0"/>
          </a:p>
        </p:txBody>
      </p:sp>
      <p:sp>
        <p:nvSpPr>
          <p:cNvPr id="147" name="Google Shape;147;p5"/>
          <p:cNvSpPr txBox="1"/>
          <p:nvPr/>
        </p:nvSpPr>
        <p:spPr>
          <a:xfrm>
            <a:off x="2329546" y="4819962"/>
            <a:ext cx="75854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ONSETS</a:t>
            </a:r>
            <a:endParaRPr/>
          </a:p>
        </p:txBody>
      </p:sp>
      <p:sp>
        <p:nvSpPr>
          <p:cNvPr id="148" name="Google Shape;148;p5"/>
          <p:cNvSpPr txBox="1"/>
          <p:nvPr/>
        </p:nvSpPr>
        <p:spPr>
          <a:xfrm>
            <a:off x="5148172" y="4819960"/>
            <a:ext cx="81144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VOWELS</a:t>
            </a:r>
            <a:endParaRPr/>
          </a:p>
        </p:txBody>
      </p:sp>
      <p:sp>
        <p:nvSpPr>
          <p:cNvPr id="149" name="Google Shape;149;p5"/>
          <p:cNvSpPr txBox="1"/>
          <p:nvPr/>
        </p:nvSpPr>
        <p:spPr>
          <a:xfrm>
            <a:off x="6938895" y="4819961"/>
            <a:ext cx="69602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CODAS</a:t>
            </a:r>
            <a:endParaRPr/>
          </a:p>
        </p:txBody>
      </p:sp>
      <p:sp>
        <p:nvSpPr>
          <p:cNvPr id="150" name="Google Shape;150;p5"/>
          <p:cNvSpPr txBox="1"/>
          <p:nvPr/>
        </p:nvSpPr>
        <p:spPr>
          <a:xfrm>
            <a:off x="91817" y="83785"/>
            <a:ext cx="1333501" cy="64633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Step 1: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Lexical-semantic processing</a:t>
            </a:r>
            <a:endParaRPr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73855270-8EA1-8D4F-BA7B-F712CC23AE5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1815"/>
    </mc:Choice>
    <mc:Fallback xmlns="">
      <p:transition spd="slow" advTm="318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5" name="Google Shape;155;p6"/>
          <p:cNvGrpSpPr/>
          <p:nvPr/>
        </p:nvGrpSpPr>
        <p:grpSpPr>
          <a:xfrm>
            <a:off x="2133600" y="811768"/>
            <a:ext cx="4876800" cy="533400"/>
            <a:chOff x="2133600" y="2286000"/>
            <a:chExt cx="4876800" cy="533400"/>
          </a:xfrm>
        </p:grpSpPr>
        <p:sp>
          <p:nvSpPr>
            <p:cNvPr id="156" name="Google Shape;156;p6"/>
            <p:cNvSpPr/>
            <p:nvPr/>
          </p:nvSpPr>
          <p:spPr>
            <a:xfrm>
              <a:off x="2133600" y="2286000"/>
              <a:ext cx="533400" cy="5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7" name="Google Shape;157;p6"/>
            <p:cNvSpPr/>
            <p:nvPr/>
          </p:nvSpPr>
          <p:spPr>
            <a:xfrm>
              <a:off x="3002280" y="2286000"/>
              <a:ext cx="533400" cy="533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8" name="Google Shape;158;p6"/>
            <p:cNvSpPr/>
            <p:nvPr/>
          </p:nvSpPr>
          <p:spPr>
            <a:xfrm>
              <a:off x="3870960" y="2286000"/>
              <a:ext cx="533400" cy="533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59" name="Google Shape;159;p6"/>
            <p:cNvSpPr/>
            <p:nvPr/>
          </p:nvSpPr>
          <p:spPr>
            <a:xfrm>
              <a:off x="4739640" y="2286000"/>
              <a:ext cx="533400" cy="533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0" name="Google Shape;160;p6"/>
            <p:cNvSpPr/>
            <p:nvPr/>
          </p:nvSpPr>
          <p:spPr>
            <a:xfrm>
              <a:off x="5608320" y="2286000"/>
              <a:ext cx="533400" cy="533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61" name="Google Shape;161;p6"/>
            <p:cNvSpPr/>
            <p:nvPr/>
          </p:nvSpPr>
          <p:spPr>
            <a:xfrm>
              <a:off x="6477000" y="2286000"/>
              <a:ext cx="533400" cy="5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62" name="Google Shape;162;p6"/>
          <p:cNvGrpSpPr/>
          <p:nvPr/>
        </p:nvGrpSpPr>
        <p:grpSpPr>
          <a:xfrm>
            <a:off x="2514600" y="2335768"/>
            <a:ext cx="4114800" cy="533400"/>
            <a:chOff x="2514600" y="2286000"/>
            <a:chExt cx="4114800" cy="533400"/>
          </a:xfrm>
        </p:grpSpPr>
        <p:sp>
          <p:nvSpPr>
            <p:cNvPr id="163" name="Google Shape;163;p6"/>
            <p:cNvSpPr/>
            <p:nvPr/>
          </p:nvSpPr>
          <p:spPr>
            <a:xfrm>
              <a:off x="2514600" y="2286000"/>
              <a:ext cx="533400" cy="5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LOG</a:t>
              </a:r>
              <a:endParaRPr sz="1500" dirty="0"/>
            </a:p>
          </p:txBody>
        </p:sp>
        <p:sp>
          <p:nvSpPr>
            <p:cNvPr id="164" name="Google Shape;164;p6"/>
            <p:cNvSpPr/>
            <p:nvPr/>
          </p:nvSpPr>
          <p:spPr>
            <a:xfrm>
              <a:off x="3409950" y="2286000"/>
              <a:ext cx="533400" cy="533400"/>
            </a:xfrm>
            <a:prstGeom prst="ellipse">
              <a:avLst/>
            </a:prstGeom>
            <a:solidFill>
              <a:schemeClr val="dk1">
                <a:alpha val="22745"/>
              </a:scheme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DOG</a:t>
              </a:r>
              <a:endParaRPr sz="1300" dirty="0"/>
            </a:p>
          </p:txBody>
        </p:sp>
        <p:sp>
          <p:nvSpPr>
            <p:cNvPr id="165" name="Google Shape;165;p6"/>
            <p:cNvSpPr/>
            <p:nvPr/>
          </p:nvSpPr>
          <p:spPr>
            <a:xfrm>
              <a:off x="4305300" y="2286000"/>
              <a:ext cx="533400" cy="533400"/>
            </a:xfrm>
            <a:prstGeom prst="ellipse">
              <a:avLst/>
            </a:prstGeom>
            <a:solidFill>
              <a:schemeClr val="dk1">
                <a:alpha val="78823"/>
              </a:scheme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CAT</a:t>
              </a:r>
              <a:endParaRPr sz="1500" dirty="0"/>
            </a:p>
          </p:txBody>
        </p:sp>
        <p:sp>
          <p:nvSpPr>
            <p:cNvPr id="166" name="Google Shape;166;p6"/>
            <p:cNvSpPr/>
            <p:nvPr/>
          </p:nvSpPr>
          <p:spPr>
            <a:xfrm>
              <a:off x="5200650" y="2286000"/>
              <a:ext cx="533400" cy="533400"/>
            </a:xfrm>
            <a:prstGeom prst="ellipse">
              <a:avLst/>
            </a:prstGeom>
            <a:solidFill>
              <a:schemeClr val="dk1">
                <a:alpha val="23921"/>
              </a:scheme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RAT</a:t>
              </a:r>
              <a:endParaRPr sz="1500" dirty="0"/>
            </a:p>
          </p:txBody>
        </p:sp>
        <p:sp>
          <p:nvSpPr>
            <p:cNvPr id="167" name="Google Shape;167;p6"/>
            <p:cNvSpPr/>
            <p:nvPr/>
          </p:nvSpPr>
          <p:spPr>
            <a:xfrm>
              <a:off x="6096000" y="2286000"/>
              <a:ext cx="533400" cy="5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MAT</a:t>
              </a:r>
              <a:endParaRPr sz="1500" dirty="0"/>
            </a:p>
          </p:txBody>
        </p:sp>
      </p:grpSp>
      <p:grpSp>
        <p:nvGrpSpPr>
          <p:cNvPr id="168" name="Google Shape;168;p6"/>
          <p:cNvGrpSpPr/>
          <p:nvPr/>
        </p:nvGrpSpPr>
        <p:grpSpPr>
          <a:xfrm>
            <a:off x="1181100" y="4164568"/>
            <a:ext cx="6781800" cy="533400"/>
            <a:chOff x="1219200" y="5486400"/>
            <a:chExt cx="6781800" cy="533400"/>
          </a:xfrm>
        </p:grpSpPr>
        <p:grpSp>
          <p:nvGrpSpPr>
            <p:cNvPr id="169" name="Google Shape;169;p6"/>
            <p:cNvGrpSpPr/>
            <p:nvPr/>
          </p:nvGrpSpPr>
          <p:grpSpPr>
            <a:xfrm>
              <a:off x="1219200" y="5486400"/>
              <a:ext cx="3276600" cy="533400"/>
              <a:chOff x="762000" y="5486400"/>
              <a:chExt cx="3276600" cy="533400"/>
            </a:xfrm>
          </p:grpSpPr>
          <p:sp>
            <p:nvSpPr>
              <p:cNvPr id="170" name="Google Shape;170;p6"/>
              <p:cNvSpPr/>
              <p:nvPr/>
            </p:nvSpPr>
            <p:spPr>
              <a:xfrm>
                <a:off x="7620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l</a:t>
                </a:r>
                <a:endParaRPr/>
              </a:p>
            </p:txBody>
          </p:sp>
          <p:sp>
            <p:nvSpPr>
              <p:cNvPr id="171" name="Google Shape;171;p6"/>
              <p:cNvSpPr/>
              <p:nvPr/>
            </p:nvSpPr>
            <p:spPr>
              <a:xfrm>
                <a:off x="14478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r</a:t>
                </a:r>
                <a:endParaRPr/>
              </a:p>
            </p:txBody>
          </p:sp>
          <p:sp>
            <p:nvSpPr>
              <p:cNvPr id="172" name="Google Shape;172;p6"/>
              <p:cNvSpPr/>
              <p:nvPr/>
            </p:nvSpPr>
            <p:spPr>
              <a:xfrm>
                <a:off x="21336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d</a:t>
                </a:r>
                <a:endParaRPr/>
              </a:p>
            </p:txBody>
          </p:sp>
          <p:sp>
            <p:nvSpPr>
              <p:cNvPr id="173" name="Google Shape;173;p6"/>
              <p:cNvSpPr/>
              <p:nvPr/>
            </p:nvSpPr>
            <p:spPr>
              <a:xfrm>
                <a:off x="28194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k</a:t>
                </a:r>
                <a:endParaRPr/>
              </a:p>
            </p:txBody>
          </p:sp>
          <p:sp>
            <p:nvSpPr>
              <p:cNvPr id="174" name="Google Shape;174;p6"/>
              <p:cNvSpPr/>
              <p:nvPr/>
            </p:nvSpPr>
            <p:spPr>
              <a:xfrm>
                <a:off x="35052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m</a:t>
                </a:r>
                <a:endParaRPr/>
              </a:p>
            </p:txBody>
          </p:sp>
        </p:grpSp>
        <p:grpSp>
          <p:nvGrpSpPr>
            <p:cNvPr id="175" name="Google Shape;175;p6"/>
            <p:cNvGrpSpPr/>
            <p:nvPr/>
          </p:nvGrpSpPr>
          <p:grpSpPr>
            <a:xfrm>
              <a:off x="5029200" y="5486400"/>
              <a:ext cx="1219200" cy="533400"/>
              <a:chOff x="5105400" y="5486400"/>
              <a:chExt cx="1219200" cy="533400"/>
            </a:xfrm>
          </p:grpSpPr>
          <p:sp>
            <p:nvSpPr>
              <p:cNvPr id="176" name="Google Shape;176;p6"/>
              <p:cNvSpPr/>
              <p:nvPr/>
            </p:nvSpPr>
            <p:spPr>
              <a:xfrm>
                <a:off x="51054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æ</a:t>
                </a:r>
                <a:endParaRPr sz="1400" b="0" i="0" u="none" strike="noStrike" cap="none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177" name="Google Shape;177;p6"/>
              <p:cNvSpPr/>
              <p:nvPr/>
            </p:nvSpPr>
            <p:spPr>
              <a:xfrm>
                <a:off x="57912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/>
                <a:r>
                  <a:rPr lang="en-US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ɔ</a:t>
                </a:r>
                <a:endParaRPr lang="en-US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178" name="Google Shape;178;p6"/>
            <p:cNvGrpSpPr/>
            <p:nvPr/>
          </p:nvGrpSpPr>
          <p:grpSpPr>
            <a:xfrm>
              <a:off x="6781800" y="5486400"/>
              <a:ext cx="1219200" cy="533400"/>
              <a:chOff x="6781800" y="5486400"/>
              <a:chExt cx="1219200" cy="533400"/>
            </a:xfrm>
          </p:grpSpPr>
          <p:sp>
            <p:nvSpPr>
              <p:cNvPr id="179" name="Google Shape;179;p6"/>
              <p:cNvSpPr/>
              <p:nvPr/>
            </p:nvSpPr>
            <p:spPr>
              <a:xfrm>
                <a:off x="67818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t</a:t>
                </a:r>
                <a:endParaRPr/>
              </a:p>
            </p:txBody>
          </p:sp>
          <p:sp>
            <p:nvSpPr>
              <p:cNvPr id="180" name="Google Shape;180;p6"/>
              <p:cNvSpPr/>
              <p:nvPr/>
            </p:nvSpPr>
            <p:spPr>
              <a:xfrm>
                <a:off x="74676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g</a:t>
                </a:r>
                <a:endParaRPr/>
              </a:p>
            </p:txBody>
          </p:sp>
        </p:grpSp>
      </p:grpSp>
      <p:cxnSp>
        <p:nvCxnSpPr>
          <p:cNvPr id="181" name="Google Shape;181;p6"/>
          <p:cNvCxnSpPr>
            <a:stCxn id="157" idx="4"/>
            <a:endCxn id="165" idx="0"/>
          </p:cNvCxnSpPr>
          <p:nvPr/>
        </p:nvCxnSpPr>
        <p:spPr>
          <a:xfrm>
            <a:off x="3268980" y="1345168"/>
            <a:ext cx="13029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2" name="Google Shape;182;p6"/>
          <p:cNvCxnSpPr>
            <a:stCxn id="158" idx="4"/>
            <a:endCxn id="165" idx="0"/>
          </p:cNvCxnSpPr>
          <p:nvPr/>
        </p:nvCxnSpPr>
        <p:spPr>
          <a:xfrm>
            <a:off x="4137660" y="1345168"/>
            <a:ext cx="4344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3" name="Google Shape;183;p6"/>
          <p:cNvCxnSpPr>
            <a:stCxn id="159" idx="4"/>
            <a:endCxn id="165" idx="0"/>
          </p:cNvCxnSpPr>
          <p:nvPr/>
        </p:nvCxnSpPr>
        <p:spPr>
          <a:xfrm flipH="1">
            <a:off x="4571940" y="1345168"/>
            <a:ext cx="4344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4" name="Google Shape;184;p6"/>
          <p:cNvCxnSpPr>
            <a:stCxn id="160" idx="4"/>
            <a:endCxn id="165" idx="0"/>
          </p:cNvCxnSpPr>
          <p:nvPr/>
        </p:nvCxnSpPr>
        <p:spPr>
          <a:xfrm flipH="1">
            <a:off x="4572120" y="1345168"/>
            <a:ext cx="13029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5" name="Google Shape;185;p6"/>
          <p:cNvCxnSpPr>
            <a:stCxn id="156" idx="4"/>
            <a:endCxn id="164" idx="0"/>
          </p:cNvCxnSpPr>
          <p:nvPr/>
        </p:nvCxnSpPr>
        <p:spPr>
          <a:xfrm>
            <a:off x="2400300" y="1345168"/>
            <a:ext cx="12765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6" name="Google Shape;186;p6"/>
          <p:cNvCxnSpPr>
            <a:stCxn id="170" idx="0"/>
            <a:endCxn id="163" idx="4"/>
          </p:cNvCxnSpPr>
          <p:nvPr/>
        </p:nvCxnSpPr>
        <p:spPr>
          <a:xfrm rot="10800000" flipH="1">
            <a:off x="1447800" y="2869168"/>
            <a:ext cx="13335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7" name="Google Shape;187;p6"/>
          <p:cNvCxnSpPr>
            <a:stCxn id="172" idx="0"/>
            <a:endCxn id="164" idx="4"/>
          </p:cNvCxnSpPr>
          <p:nvPr/>
        </p:nvCxnSpPr>
        <p:spPr>
          <a:xfrm rot="10800000" flipH="1">
            <a:off x="2819400" y="2869168"/>
            <a:ext cx="8574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8" name="Google Shape;188;p6"/>
          <p:cNvCxnSpPr>
            <a:stCxn id="173" idx="0"/>
            <a:endCxn id="165" idx="4"/>
          </p:cNvCxnSpPr>
          <p:nvPr/>
        </p:nvCxnSpPr>
        <p:spPr>
          <a:xfrm rot="10800000" flipH="1">
            <a:off x="3505200" y="2869168"/>
            <a:ext cx="10668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9" name="Google Shape;189;p6"/>
          <p:cNvCxnSpPr>
            <a:stCxn id="171" idx="0"/>
            <a:endCxn id="166" idx="4"/>
          </p:cNvCxnSpPr>
          <p:nvPr/>
        </p:nvCxnSpPr>
        <p:spPr>
          <a:xfrm rot="10800000" flipH="1">
            <a:off x="2133600" y="2869168"/>
            <a:ext cx="33339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0" name="Google Shape;190;p6"/>
          <p:cNvCxnSpPr>
            <a:stCxn id="174" idx="0"/>
            <a:endCxn id="167" idx="4"/>
          </p:cNvCxnSpPr>
          <p:nvPr/>
        </p:nvCxnSpPr>
        <p:spPr>
          <a:xfrm rot="10800000" flipH="1">
            <a:off x="4191000" y="2869168"/>
            <a:ext cx="21717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1" name="Google Shape;191;p6"/>
          <p:cNvCxnSpPr>
            <a:stCxn id="177" idx="0"/>
            <a:endCxn id="163" idx="4"/>
          </p:cNvCxnSpPr>
          <p:nvPr/>
        </p:nvCxnSpPr>
        <p:spPr>
          <a:xfrm rot="10800000">
            <a:off x="2781300" y="2869168"/>
            <a:ext cx="31623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2" name="Google Shape;192;p6"/>
          <p:cNvCxnSpPr>
            <a:stCxn id="180" idx="1"/>
            <a:endCxn id="163" idx="4"/>
          </p:cNvCxnSpPr>
          <p:nvPr/>
        </p:nvCxnSpPr>
        <p:spPr>
          <a:xfrm rot="10800000">
            <a:off x="2781415" y="2869283"/>
            <a:ext cx="4726200" cy="1373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3" name="Google Shape;193;p6"/>
          <p:cNvCxnSpPr>
            <a:stCxn id="177" idx="0"/>
            <a:endCxn id="164" idx="4"/>
          </p:cNvCxnSpPr>
          <p:nvPr/>
        </p:nvCxnSpPr>
        <p:spPr>
          <a:xfrm rot="10800000">
            <a:off x="3676800" y="2869168"/>
            <a:ext cx="22668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4" name="Google Shape;194;p6"/>
          <p:cNvCxnSpPr>
            <a:stCxn id="180" idx="1"/>
            <a:endCxn id="164" idx="4"/>
          </p:cNvCxnSpPr>
          <p:nvPr/>
        </p:nvCxnSpPr>
        <p:spPr>
          <a:xfrm rot="10800000">
            <a:off x="3676615" y="2869283"/>
            <a:ext cx="3831000" cy="1373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5" name="Google Shape;195;p6"/>
          <p:cNvCxnSpPr>
            <a:stCxn id="176" idx="0"/>
            <a:endCxn id="165" idx="4"/>
          </p:cNvCxnSpPr>
          <p:nvPr/>
        </p:nvCxnSpPr>
        <p:spPr>
          <a:xfrm rot="10800000">
            <a:off x="4572000" y="2869168"/>
            <a:ext cx="6858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6" name="Google Shape;196;p6"/>
          <p:cNvCxnSpPr>
            <a:stCxn id="179" idx="0"/>
            <a:endCxn id="165" idx="4"/>
          </p:cNvCxnSpPr>
          <p:nvPr/>
        </p:nvCxnSpPr>
        <p:spPr>
          <a:xfrm rot="10800000">
            <a:off x="4572000" y="2869168"/>
            <a:ext cx="24384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7" name="Google Shape;197;p6"/>
          <p:cNvCxnSpPr>
            <a:stCxn id="176" idx="0"/>
            <a:endCxn id="166" idx="4"/>
          </p:cNvCxnSpPr>
          <p:nvPr/>
        </p:nvCxnSpPr>
        <p:spPr>
          <a:xfrm rot="10800000" flipH="1">
            <a:off x="5257800" y="2869168"/>
            <a:ext cx="2097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8" name="Google Shape;198;p6"/>
          <p:cNvCxnSpPr>
            <a:stCxn id="179" idx="0"/>
            <a:endCxn id="166" idx="4"/>
          </p:cNvCxnSpPr>
          <p:nvPr/>
        </p:nvCxnSpPr>
        <p:spPr>
          <a:xfrm rot="10800000">
            <a:off x="5467500" y="2869168"/>
            <a:ext cx="15429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99" name="Google Shape;199;p6"/>
          <p:cNvCxnSpPr>
            <a:stCxn id="176" idx="0"/>
            <a:endCxn id="167" idx="4"/>
          </p:cNvCxnSpPr>
          <p:nvPr/>
        </p:nvCxnSpPr>
        <p:spPr>
          <a:xfrm rot="10800000" flipH="1">
            <a:off x="5257800" y="2869168"/>
            <a:ext cx="11049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0" name="Google Shape;200;p6"/>
          <p:cNvCxnSpPr>
            <a:stCxn id="179" idx="0"/>
            <a:endCxn id="167" idx="4"/>
          </p:cNvCxnSpPr>
          <p:nvPr/>
        </p:nvCxnSpPr>
        <p:spPr>
          <a:xfrm rot="10800000">
            <a:off x="6362700" y="2869168"/>
            <a:ext cx="6477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1" name="Google Shape;201;p6"/>
          <p:cNvCxnSpPr>
            <a:stCxn id="158" idx="4"/>
            <a:endCxn id="164" idx="0"/>
          </p:cNvCxnSpPr>
          <p:nvPr/>
        </p:nvCxnSpPr>
        <p:spPr>
          <a:xfrm flipH="1">
            <a:off x="3676560" y="1345168"/>
            <a:ext cx="4611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2" name="Google Shape;202;p6"/>
          <p:cNvCxnSpPr>
            <a:stCxn id="158" idx="4"/>
            <a:endCxn id="166" idx="0"/>
          </p:cNvCxnSpPr>
          <p:nvPr/>
        </p:nvCxnSpPr>
        <p:spPr>
          <a:xfrm>
            <a:off x="4137660" y="1345168"/>
            <a:ext cx="13296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3" name="Google Shape;203;p6"/>
          <p:cNvCxnSpPr>
            <a:stCxn id="161" idx="4"/>
            <a:endCxn id="166" idx="0"/>
          </p:cNvCxnSpPr>
          <p:nvPr/>
        </p:nvCxnSpPr>
        <p:spPr>
          <a:xfrm flipH="1">
            <a:off x="5467500" y="1345168"/>
            <a:ext cx="12762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4" name="Google Shape;204;p6"/>
          <p:cNvCxnSpPr>
            <a:stCxn id="159" idx="4"/>
            <a:endCxn id="164" idx="0"/>
          </p:cNvCxnSpPr>
          <p:nvPr/>
        </p:nvCxnSpPr>
        <p:spPr>
          <a:xfrm flipH="1">
            <a:off x="3676740" y="1345168"/>
            <a:ext cx="13296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5" name="Google Shape;205;p6"/>
          <p:cNvCxnSpPr>
            <a:stCxn id="159" idx="4"/>
            <a:endCxn id="166" idx="0"/>
          </p:cNvCxnSpPr>
          <p:nvPr/>
        </p:nvCxnSpPr>
        <p:spPr>
          <a:xfrm>
            <a:off x="5006340" y="1345168"/>
            <a:ext cx="4611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6" name="Google Shape;206;p6"/>
          <p:cNvCxnSpPr>
            <a:stCxn id="160" idx="4"/>
            <a:endCxn id="164" idx="0"/>
          </p:cNvCxnSpPr>
          <p:nvPr/>
        </p:nvCxnSpPr>
        <p:spPr>
          <a:xfrm flipH="1">
            <a:off x="3676620" y="1345168"/>
            <a:ext cx="21984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7" name="Google Shape;207;p6"/>
          <p:cNvCxnSpPr>
            <a:stCxn id="160" idx="4"/>
            <a:endCxn id="165" idx="0"/>
          </p:cNvCxnSpPr>
          <p:nvPr/>
        </p:nvCxnSpPr>
        <p:spPr>
          <a:xfrm flipH="1">
            <a:off x="4572120" y="1345168"/>
            <a:ext cx="13029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08" name="Google Shape;208;p6"/>
          <p:cNvCxnSpPr>
            <a:stCxn id="160" idx="4"/>
            <a:endCxn id="166" idx="0"/>
          </p:cNvCxnSpPr>
          <p:nvPr/>
        </p:nvCxnSpPr>
        <p:spPr>
          <a:xfrm flipH="1">
            <a:off x="5467320" y="1345168"/>
            <a:ext cx="4077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09" name="Google Shape;209;p6"/>
          <p:cNvSpPr txBox="1"/>
          <p:nvPr/>
        </p:nvSpPr>
        <p:spPr>
          <a:xfrm>
            <a:off x="1231835" y="210393"/>
            <a:ext cx="6736508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Semantic features activate CAT and semantically similar words</a:t>
            </a:r>
            <a:endParaRPr/>
          </a:p>
        </p:txBody>
      </p:sp>
      <p:sp>
        <p:nvSpPr>
          <p:cNvPr id="210" name="Google Shape;210;p6"/>
          <p:cNvSpPr txBox="1"/>
          <p:nvPr/>
        </p:nvSpPr>
        <p:spPr>
          <a:xfrm>
            <a:off x="128166" y="929245"/>
            <a:ext cx="103906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SEMANTICS</a:t>
            </a:r>
            <a:endParaRPr/>
          </a:p>
        </p:txBody>
      </p:sp>
      <p:sp>
        <p:nvSpPr>
          <p:cNvPr id="211" name="Google Shape;211;p6"/>
          <p:cNvSpPr txBox="1"/>
          <p:nvPr/>
        </p:nvSpPr>
        <p:spPr>
          <a:xfrm>
            <a:off x="186357" y="2453245"/>
            <a:ext cx="75373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WORDS</a:t>
            </a:r>
            <a:endParaRPr/>
          </a:p>
        </p:txBody>
      </p:sp>
      <p:sp>
        <p:nvSpPr>
          <p:cNvPr id="212" name="Google Shape;212;p6"/>
          <p:cNvSpPr txBox="1"/>
          <p:nvPr/>
        </p:nvSpPr>
        <p:spPr>
          <a:xfrm>
            <a:off x="45292" y="4290898"/>
            <a:ext cx="103586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PHONEMES</a:t>
            </a:r>
            <a:endParaRPr/>
          </a:p>
        </p:txBody>
      </p:sp>
      <p:pic>
        <p:nvPicPr>
          <p:cNvPr id="213" name="Google Shape;213;p6" descr="C:\My Documents\My Pictures\PNT-cat.jpg"/>
          <p:cNvPicPr preferRelativeResize="0"/>
          <p:nvPr/>
        </p:nvPicPr>
        <p:blipFill rotWithShape="1">
          <a:blip r:embed="rId5">
            <a:alphaModFix/>
          </a:blip>
          <a:srcRect l="-1083" t="4333" b="10667"/>
          <a:stretch/>
        </p:blipFill>
        <p:spPr>
          <a:xfrm>
            <a:off x="7739886" y="610438"/>
            <a:ext cx="1039067" cy="833418"/>
          </a:xfrm>
          <a:prstGeom prst="rect">
            <a:avLst/>
          </a:prstGeom>
          <a:noFill/>
          <a:ln>
            <a:noFill/>
          </a:ln>
        </p:spPr>
      </p:pic>
      <p:sp>
        <p:nvSpPr>
          <p:cNvPr id="214" name="Google Shape;214;p6"/>
          <p:cNvSpPr txBox="1"/>
          <p:nvPr/>
        </p:nvSpPr>
        <p:spPr>
          <a:xfrm>
            <a:off x="7424289" y="1443856"/>
            <a:ext cx="165984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“Name this picture”</a:t>
            </a:r>
            <a:endParaRPr/>
          </a:p>
        </p:txBody>
      </p:sp>
      <p:sp>
        <p:nvSpPr>
          <p:cNvPr id="215" name="Google Shape;215;p6"/>
          <p:cNvSpPr txBox="1"/>
          <p:nvPr/>
        </p:nvSpPr>
        <p:spPr>
          <a:xfrm>
            <a:off x="2329546" y="4819962"/>
            <a:ext cx="75854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ONSETS</a:t>
            </a:r>
            <a:endParaRPr/>
          </a:p>
        </p:txBody>
      </p:sp>
      <p:sp>
        <p:nvSpPr>
          <p:cNvPr id="216" name="Google Shape;216;p6"/>
          <p:cNvSpPr txBox="1"/>
          <p:nvPr/>
        </p:nvSpPr>
        <p:spPr>
          <a:xfrm>
            <a:off x="5148172" y="4819960"/>
            <a:ext cx="81144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VOWELS</a:t>
            </a:r>
            <a:endParaRPr/>
          </a:p>
        </p:txBody>
      </p:sp>
      <p:sp>
        <p:nvSpPr>
          <p:cNvPr id="217" name="Google Shape;217;p6"/>
          <p:cNvSpPr txBox="1"/>
          <p:nvPr/>
        </p:nvSpPr>
        <p:spPr>
          <a:xfrm>
            <a:off x="6938895" y="4819961"/>
            <a:ext cx="69602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CODAS</a:t>
            </a:r>
            <a:endParaRPr/>
          </a:p>
        </p:txBody>
      </p:sp>
      <p:sp>
        <p:nvSpPr>
          <p:cNvPr id="218" name="Google Shape;218;p6"/>
          <p:cNvSpPr txBox="1"/>
          <p:nvPr/>
        </p:nvSpPr>
        <p:spPr>
          <a:xfrm rot="5400000">
            <a:off x="7536010" y="2827858"/>
            <a:ext cx="2208886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Downward </a:t>
            </a:r>
            <a:r>
              <a:rPr lang="en-US"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spreading activation</a:t>
            </a:r>
            <a:endParaRPr sz="1200" b="1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9" name="Google Shape;219;p6"/>
          <p:cNvSpPr/>
          <p:nvPr/>
        </p:nvSpPr>
        <p:spPr>
          <a:xfrm>
            <a:off x="8066314" y="2002971"/>
            <a:ext cx="348343" cy="1926772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6"/>
          <p:cNvSpPr txBox="1"/>
          <p:nvPr/>
        </p:nvSpPr>
        <p:spPr>
          <a:xfrm>
            <a:off x="91817" y="83785"/>
            <a:ext cx="1333501" cy="64633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Step 1: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Lexical-semantic processing</a:t>
            </a: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0E8300A-F331-1145-A988-9C7723FEC3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618"/>
    </mc:Choice>
    <mc:Fallback xmlns="">
      <p:transition spd="slow" advTm="506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5" name="Google Shape;225;p7"/>
          <p:cNvGrpSpPr/>
          <p:nvPr/>
        </p:nvGrpSpPr>
        <p:grpSpPr>
          <a:xfrm>
            <a:off x="2133600" y="816394"/>
            <a:ext cx="4876800" cy="533400"/>
            <a:chOff x="2133600" y="2286000"/>
            <a:chExt cx="4876800" cy="533400"/>
          </a:xfrm>
        </p:grpSpPr>
        <p:sp>
          <p:nvSpPr>
            <p:cNvPr id="226" name="Google Shape;226;p7"/>
            <p:cNvSpPr/>
            <p:nvPr/>
          </p:nvSpPr>
          <p:spPr>
            <a:xfrm>
              <a:off x="2133600" y="2286000"/>
              <a:ext cx="533400" cy="5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7"/>
            <p:cNvSpPr/>
            <p:nvPr/>
          </p:nvSpPr>
          <p:spPr>
            <a:xfrm>
              <a:off x="3002280" y="2286000"/>
              <a:ext cx="533400" cy="533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7"/>
            <p:cNvSpPr/>
            <p:nvPr/>
          </p:nvSpPr>
          <p:spPr>
            <a:xfrm>
              <a:off x="3870960" y="2286000"/>
              <a:ext cx="533400" cy="533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7"/>
            <p:cNvSpPr/>
            <p:nvPr/>
          </p:nvSpPr>
          <p:spPr>
            <a:xfrm>
              <a:off x="4739640" y="2286000"/>
              <a:ext cx="533400" cy="533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7"/>
            <p:cNvSpPr/>
            <p:nvPr/>
          </p:nvSpPr>
          <p:spPr>
            <a:xfrm>
              <a:off x="5608320" y="2286000"/>
              <a:ext cx="533400" cy="533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7"/>
            <p:cNvSpPr/>
            <p:nvPr/>
          </p:nvSpPr>
          <p:spPr>
            <a:xfrm>
              <a:off x="6477000" y="2286000"/>
              <a:ext cx="533400" cy="5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32" name="Google Shape;232;p7"/>
          <p:cNvGrpSpPr/>
          <p:nvPr/>
        </p:nvGrpSpPr>
        <p:grpSpPr>
          <a:xfrm>
            <a:off x="2514600" y="2340394"/>
            <a:ext cx="4114800" cy="533400"/>
            <a:chOff x="2514600" y="2286000"/>
            <a:chExt cx="4114800" cy="533400"/>
          </a:xfrm>
        </p:grpSpPr>
        <p:sp>
          <p:nvSpPr>
            <p:cNvPr id="233" name="Google Shape;233;p7"/>
            <p:cNvSpPr/>
            <p:nvPr/>
          </p:nvSpPr>
          <p:spPr>
            <a:xfrm>
              <a:off x="2514600" y="2286000"/>
              <a:ext cx="533400" cy="5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LOG</a:t>
              </a:r>
              <a:endParaRPr sz="1500" dirty="0"/>
            </a:p>
          </p:txBody>
        </p:sp>
        <p:sp>
          <p:nvSpPr>
            <p:cNvPr id="234" name="Google Shape;234;p7"/>
            <p:cNvSpPr/>
            <p:nvPr/>
          </p:nvSpPr>
          <p:spPr>
            <a:xfrm>
              <a:off x="3409950" y="2286000"/>
              <a:ext cx="533400" cy="533400"/>
            </a:xfrm>
            <a:prstGeom prst="ellipse">
              <a:avLst/>
            </a:prstGeom>
            <a:solidFill>
              <a:schemeClr val="dk1">
                <a:alpha val="22745"/>
              </a:scheme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DOG</a:t>
              </a:r>
              <a:endParaRPr sz="1300" dirty="0"/>
            </a:p>
          </p:txBody>
        </p:sp>
        <p:sp>
          <p:nvSpPr>
            <p:cNvPr id="235" name="Google Shape;235;p7"/>
            <p:cNvSpPr/>
            <p:nvPr/>
          </p:nvSpPr>
          <p:spPr>
            <a:xfrm>
              <a:off x="4305300" y="2286000"/>
              <a:ext cx="533400" cy="533400"/>
            </a:xfrm>
            <a:prstGeom prst="ellipse">
              <a:avLst/>
            </a:prstGeom>
            <a:solidFill>
              <a:schemeClr val="dk1">
                <a:alpha val="78823"/>
              </a:scheme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CAT</a:t>
              </a:r>
              <a:endParaRPr sz="1500" dirty="0"/>
            </a:p>
          </p:txBody>
        </p:sp>
        <p:sp>
          <p:nvSpPr>
            <p:cNvPr id="236" name="Google Shape;236;p7"/>
            <p:cNvSpPr/>
            <p:nvPr/>
          </p:nvSpPr>
          <p:spPr>
            <a:xfrm>
              <a:off x="5200650" y="2286000"/>
              <a:ext cx="533400" cy="533400"/>
            </a:xfrm>
            <a:prstGeom prst="ellipse">
              <a:avLst/>
            </a:prstGeom>
            <a:solidFill>
              <a:schemeClr val="dk1">
                <a:alpha val="23921"/>
              </a:scheme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RAT</a:t>
              </a:r>
              <a:endParaRPr sz="1500" dirty="0"/>
            </a:p>
          </p:txBody>
        </p:sp>
        <p:sp>
          <p:nvSpPr>
            <p:cNvPr id="237" name="Google Shape;237;p7"/>
            <p:cNvSpPr/>
            <p:nvPr/>
          </p:nvSpPr>
          <p:spPr>
            <a:xfrm>
              <a:off x="6096000" y="2286000"/>
              <a:ext cx="533400" cy="533400"/>
            </a:xfrm>
            <a:prstGeom prst="ellipse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MAT</a:t>
              </a:r>
              <a:endParaRPr sz="1500" dirty="0"/>
            </a:p>
          </p:txBody>
        </p:sp>
      </p:grpSp>
      <p:grpSp>
        <p:nvGrpSpPr>
          <p:cNvPr id="238" name="Google Shape;238;p7"/>
          <p:cNvGrpSpPr/>
          <p:nvPr/>
        </p:nvGrpSpPr>
        <p:grpSpPr>
          <a:xfrm>
            <a:off x="1181100" y="4169194"/>
            <a:ext cx="6781800" cy="533400"/>
            <a:chOff x="1219200" y="5486400"/>
            <a:chExt cx="6781800" cy="533400"/>
          </a:xfrm>
        </p:grpSpPr>
        <p:grpSp>
          <p:nvGrpSpPr>
            <p:cNvPr id="239" name="Google Shape;239;p7"/>
            <p:cNvGrpSpPr/>
            <p:nvPr/>
          </p:nvGrpSpPr>
          <p:grpSpPr>
            <a:xfrm>
              <a:off x="1219200" y="5486400"/>
              <a:ext cx="3276600" cy="533400"/>
              <a:chOff x="762000" y="5486400"/>
              <a:chExt cx="3276600" cy="533400"/>
            </a:xfrm>
          </p:grpSpPr>
          <p:sp>
            <p:nvSpPr>
              <p:cNvPr id="240" name="Google Shape;240;p7"/>
              <p:cNvSpPr/>
              <p:nvPr/>
            </p:nvSpPr>
            <p:spPr>
              <a:xfrm>
                <a:off x="7620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l</a:t>
                </a:r>
                <a:endParaRPr/>
              </a:p>
            </p:txBody>
          </p:sp>
          <p:sp>
            <p:nvSpPr>
              <p:cNvPr id="241" name="Google Shape;241;p7"/>
              <p:cNvSpPr/>
              <p:nvPr/>
            </p:nvSpPr>
            <p:spPr>
              <a:xfrm>
                <a:off x="14478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47843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r</a:t>
                </a:r>
                <a:endParaRPr/>
              </a:p>
            </p:txBody>
          </p:sp>
          <p:sp>
            <p:nvSpPr>
              <p:cNvPr id="242" name="Google Shape;242;p7"/>
              <p:cNvSpPr/>
              <p:nvPr/>
            </p:nvSpPr>
            <p:spPr>
              <a:xfrm>
                <a:off x="21336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47843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d</a:t>
                </a:r>
                <a:endParaRPr/>
              </a:p>
            </p:txBody>
          </p:sp>
          <p:sp>
            <p:nvSpPr>
              <p:cNvPr id="243" name="Google Shape;243;p7"/>
              <p:cNvSpPr/>
              <p:nvPr/>
            </p:nvSpPr>
            <p:spPr>
              <a:xfrm>
                <a:off x="28194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80784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k</a:t>
                </a:r>
                <a:endParaRPr/>
              </a:p>
            </p:txBody>
          </p:sp>
          <p:sp>
            <p:nvSpPr>
              <p:cNvPr id="244" name="Google Shape;244;p7"/>
              <p:cNvSpPr/>
              <p:nvPr/>
            </p:nvSpPr>
            <p:spPr>
              <a:xfrm>
                <a:off x="35052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m</a:t>
                </a:r>
                <a:endParaRPr/>
              </a:p>
            </p:txBody>
          </p:sp>
        </p:grpSp>
        <p:grpSp>
          <p:nvGrpSpPr>
            <p:cNvPr id="245" name="Google Shape;245;p7"/>
            <p:cNvGrpSpPr/>
            <p:nvPr/>
          </p:nvGrpSpPr>
          <p:grpSpPr>
            <a:xfrm>
              <a:off x="5029200" y="5486400"/>
              <a:ext cx="1219200" cy="533400"/>
              <a:chOff x="5105400" y="5486400"/>
              <a:chExt cx="1219200" cy="533400"/>
            </a:xfrm>
          </p:grpSpPr>
          <p:sp>
            <p:nvSpPr>
              <p:cNvPr id="246" name="Google Shape;246;p7"/>
              <p:cNvSpPr/>
              <p:nvPr/>
            </p:nvSpPr>
            <p:spPr>
              <a:xfrm>
                <a:off x="51054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89803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æ</a:t>
                </a:r>
                <a:endParaRPr sz="1400" b="0" i="0" u="none" strike="noStrike" cap="none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47" name="Google Shape;247;p7"/>
              <p:cNvSpPr/>
              <p:nvPr/>
            </p:nvSpPr>
            <p:spPr>
              <a:xfrm>
                <a:off x="57912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47843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/>
                <a:r>
                  <a:rPr lang="en-US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ɔ</a:t>
                </a:r>
                <a:endParaRPr lang="en-US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248" name="Google Shape;248;p7"/>
            <p:cNvGrpSpPr/>
            <p:nvPr/>
          </p:nvGrpSpPr>
          <p:grpSpPr>
            <a:xfrm>
              <a:off x="6781800" y="5486400"/>
              <a:ext cx="1219200" cy="533400"/>
              <a:chOff x="6781800" y="5486400"/>
              <a:chExt cx="1219200" cy="533400"/>
            </a:xfrm>
          </p:grpSpPr>
          <p:sp>
            <p:nvSpPr>
              <p:cNvPr id="249" name="Google Shape;249;p7"/>
              <p:cNvSpPr/>
              <p:nvPr/>
            </p:nvSpPr>
            <p:spPr>
              <a:xfrm>
                <a:off x="67818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89803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t</a:t>
                </a:r>
                <a:endParaRPr/>
              </a:p>
            </p:txBody>
          </p:sp>
          <p:sp>
            <p:nvSpPr>
              <p:cNvPr id="250" name="Google Shape;250;p7"/>
              <p:cNvSpPr/>
              <p:nvPr/>
            </p:nvSpPr>
            <p:spPr>
              <a:xfrm>
                <a:off x="74676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47843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g</a:t>
                </a:r>
                <a:endParaRPr/>
              </a:p>
            </p:txBody>
          </p:sp>
        </p:grpSp>
      </p:grpSp>
      <p:cxnSp>
        <p:nvCxnSpPr>
          <p:cNvPr id="251" name="Google Shape;251;p7"/>
          <p:cNvCxnSpPr>
            <a:stCxn id="227" idx="4"/>
            <a:endCxn id="235" idx="0"/>
          </p:cNvCxnSpPr>
          <p:nvPr/>
        </p:nvCxnSpPr>
        <p:spPr>
          <a:xfrm>
            <a:off x="3268980" y="1349794"/>
            <a:ext cx="13029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52" name="Google Shape;252;p7"/>
          <p:cNvCxnSpPr>
            <a:stCxn id="228" idx="4"/>
            <a:endCxn id="235" idx="0"/>
          </p:cNvCxnSpPr>
          <p:nvPr/>
        </p:nvCxnSpPr>
        <p:spPr>
          <a:xfrm>
            <a:off x="4137660" y="1349794"/>
            <a:ext cx="4344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53" name="Google Shape;253;p7"/>
          <p:cNvCxnSpPr>
            <a:stCxn id="229" idx="4"/>
            <a:endCxn id="235" idx="0"/>
          </p:cNvCxnSpPr>
          <p:nvPr/>
        </p:nvCxnSpPr>
        <p:spPr>
          <a:xfrm flipH="1">
            <a:off x="4571940" y="1349794"/>
            <a:ext cx="4344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54" name="Google Shape;254;p7"/>
          <p:cNvCxnSpPr>
            <a:stCxn id="230" idx="4"/>
            <a:endCxn id="235" idx="0"/>
          </p:cNvCxnSpPr>
          <p:nvPr/>
        </p:nvCxnSpPr>
        <p:spPr>
          <a:xfrm flipH="1">
            <a:off x="4572120" y="1349794"/>
            <a:ext cx="13029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55" name="Google Shape;255;p7"/>
          <p:cNvCxnSpPr>
            <a:stCxn id="226" idx="4"/>
            <a:endCxn id="234" idx="0"/>
          </p:cNvCxnSpPr>
          <p:nvPr/>
        </p:nvCxnSpPr>
        <p:spPr>
          <a:xfrm>
            <a:off x="2400300" y="1349794"/>
            <a:ext cx="12765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56" name="Google Shape;256;p7"/>
          <p:cNvCxnSpPr>
            <a:stCxn id="240" idx="0"/>
            <a:endCxn id="233" idx="4"/>
          </p:cNvCxnSpPr>
          <p:nvPr/>
        </p:nvCxnSpPr>
        <p:spPr>
          <a:xfrm rot="10800000" flipH="1">
            <a:off x="1447800" y="2873794"/>
            <a:ext cx="13335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57" name="Google Shape;257;p7"/>
          <p:cNvCxnSpPr>
            <a:stCxn id="242" idx="0"/>
            <a:endCxn id="234" idx="4"/>
          </p:cNvCxnSpPr>
          <p:nvPr/>
        </p:nvCxnSpPr>
        <p:spPr>
          <a:xfrm rot="10800000" flipH="1">
            <a:off x="2819400" y="2873794"/>
            <a:ext cx="8574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58" name="Google Shape;258;p7"/>
          <p:cNvCxnSpPr>
            <a:stCxn id="243" idx="0"/>
            <a:endCxn id="235" idx="4"/>
          </p:cNvCxnSpPr>
          <p:nvPr/>
        </p:nvCxnSpPr>
        <p:spPr>
          <a:xfrm rot="10800000" flipH="1">
            <a:off x="3505200" y="2873794"/>
            <a:ext cx="10668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59" name="Google Shape;259;p7"/>
          <p:cNvCxnSpPr>
            <a:stCxn id="241" idx="0"/>
            <a:endCxn id="236" idx="4"/>
          </p:cNvCxnSpPr>
          <p:nvPr/>
        </p:nvCxnSpPr>
        <p:spPr>
          <a:xfrm rot="10800000" flipH="1">
            <a:off x="2133600" y="2873794"/>
            <a:ext cx="33339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0" name="Google Shape;260;p7"/>
          <p:cNvCxnSpPr>
            <a:stCxn id="244" idx="0"/>
            <a:endCxn id="237" idx="4"/>
          </p:cNvCxnSpPr>
          <p:nvPr/>
        </p:nvCxnSpPr>
        <p:spPr>
          <a:xfrm rot="10800000" flipH="1">
            <a:off x="4191000" y="2873794"/>
            <a:ext cx="21717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1" name="Google Shape;261;p7"/>
          <p:cNvCxnSpPr>
            <a:stCxn id="247" idx="0"/>
            <a:endCxn id="233" idx="4"/>
          </p:cNvCxnSpPr>
          <p:nvPr/>
        </p:nvCxnSpPr>
        <p:spPr>
          <a:xfrm rot="10800000">
            <a:off x="2781300" y="2873794"/>
            <a:ext cx="31623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2" name="Google Shape;262;p7"/>
          <p:cNvCxnSpPr>
            <a:stCxn id="250" idx="1"/>
            <a:endCxn id="233" idx="4"/>
          </p:cNvCxnSpPr>
          <p:nvPr/>
        </p:nvCxnSpPr>
        <p:spPr>
          <a:xfrm rot="10800000">
            <a:off x="2781415" y="2873909"/>
            <a:ext cx="4726200" cy="1373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3" name="Google Shape;263;p7"/>
          <p:cNvCxnSpPr>
            <a:stCxn id="247" idx="0"/>
            <a:endCxn id="234" idx="4"/>
          </p:cNvCxnSpPr>
          <p:nvPr/>
        </p:nvCxnSpPr>
        <p:spPr>
          <a:xfrm rot="10800000">
            <a:off x="3676800" y="2873794"/>
            <a:ext cx="22668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4" name="Google Shape;264;p7"/>
          <p:cNvCxnSpPr>
            <a:stCxn id="250" idx="1"/>
            <a:endCxn id="234" idx="4"/>
          </p:cNvCxnSpPr>
          <p:nvPr/>
        </p:nvCxnSpPr>
        <p:spPr>
          <a:xfrm rot="10800000">
            <a:off x="3676615" y="2873909"/>
            <a:ext cx="3831000" cy="1373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5" name="Google Shape;265;p7"/>
          <p:cNvCxnSpPr>
            <a:stCxn id="246" idx="0"/>
            <a:endCxn id="235" idx="4"/>
          </p:cNvCxnSpPr>
          <p:nvPr/>
        </p:nvCxnSpPr>
        <p:spPr>
          <a:xfrm rot="10800000">
            <a:off x="4572000" y="2873794"/>
            <a:ext cx="6858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6" name="Google Shape;266;p7"/>
          <p:cNvCxnSpPr>
            <a:stCxn id="249" idx="0"/>
            <a:endCxn id="235" idx="4"/>
          </p:cNvCxnSpPr>
          <p:nvPr/>
        </p:nvCxnSpPr>
        <p:spPr>
          <a:xfrm rot="10800000">
            <a:off x="4572000" y="2873794"/>
            <a:ext cx="24384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7" name="Google Shape;267;p7"/>
          <p:cNvCxnSpPr>
            <a:stCxn id="246" idx="0"/>
            <a:endCxn id="236" idx="4"/>
          </p:cNvCxnSpPr>
          <p:nvPr/>
        </p:nvCxnSpPr>
        <p:spPr>
          <a:xfrm rot="10800000" flipH="1">
            <a:off x="5257800" y="2873794"/>
            <a:ext cx="2097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8" name="Google Shape;268;p7"/>
          <p:cNvCxnSpPr>
            <a:stCxn id="249" idx="0"/>
            <a:endCxn id="236" idx="4"/>
          </p:cNvCxnSpPr>
          <p:nvPr/>
        </p:nvCxnSpPr>
        <p:spPr>
          <a:xfrm rot="10800000">
            <a:off x="5467500" y="2873794"/>
            <a:ext cx="15429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69" name="Google Shape;269;p7"/>
          <p:cNvCxnSpPr>
            <a:stCxn id="246" idx="0"/>
            <a:endCxn id="237" idx="4"/>
          </p:cNvCxnSpPr>
          <p:nvPr/>
        </p:nvCxnSpPr>
        <p:spPr>
          <a:xfrm rot="10800000" flipH="1">
            <a:off x="5257800" y="2873794"/>
            <a:ext cx="11049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0" name="Google Shape;270;p7"/>
          <p:cNvCxnSpPr>
            <a:stCxn id="249" idx="0"/>
            <a:endCxn id="237" idx="4"/>
          </p:cNvCxnSpPr>
          <p:nvPr/>
        </p:nvCxnSpPr>
        <p:spPr>
          <a:xfrm rot="10800000">
            <a:off x="6362700" y="2873794"/>
            <a:ext cx="6477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1" name="Google Shape;271;p7"/>
          <p:cNvCxnSpPr>
            <a:stCxn id="228" idx="4"/>
            <a:endCxn id="234" idx="0"/>
          </p:cNvCxnSpPr>
          <p:nvPr/>
        </p:nvCxnSpPr>
        <p:spPr>
          <a:xfrm flipH="1">
            <a:off x="3676560" y="1349794"/>
            <a:ext cx="4611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2" name="Google Shape;272;p7"/>
          <p:cNvCxnSpPr>
            <a:stCxn id="228" idx="4"/>
            <a:endCxn id="236" idx="0"/>
          </p:cNvCxnSpPr>
          <p:nvPr/>
        </p:nvCxnSpPr>
        <p:spPr>
          <a:xfrm>
            <a:off x="4137660" y="1349794"/>
            <a:ext cx="13296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3" name="Google Shape;273;p7"/>
          <p:cNvCxnSpPr>
            <a:stCxn id="231" idx="4"/>
            <a:endCxn id="236" idx="0"/>
          </p:cNvCxnSpPr>
          <p:nvPr/>
        </p:nvCxnSpPr>
        <p:spPr>
          <a:xfrm flipH="1">
            <a:off x="5467500" y="1349794"/>
            <a:ext cx="12762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4" name="Google Shape;274;p7"/>
          <p:cNvCxnSpPr>
            <a:stCxn id="229" idx="4"/>
            <a:endCxn id="234" idx="0"/>
          </p:cNvCxnSpPr>
          <p:nvPr/>
        </p:nvCxnSpPr>
        <p:spPr>
          <a:xfrm flipH="1">
            <a:off x="3676740" y="1349794"/>
            <a:ext cx="13296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5" name="Google Shape;275;p7"/>
          <p:cNvCxnSpPr>
            <a:stCxn id="229" idx="4"/>
            <a:endCxn id="236" idx="0"/>
          </p:cNvCxnSpPr>
          <p:nvPr/>
        </p:nvCxnSpPr>
        <p:spPr>
          <a:xfrm>
            <a:off x="5006340" y="1349794"/>
            <a:ext cx="4611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6" name="Google Shape;276;p7"/>
          <p:cNvCxnSpPr>
            <a:stCxn id="230" idx="4"/>
            <a:endCxn id="234" idx="0"/>
          </p:cNvCxnSpPr>
          <p:nvPr/>
        </p:nvCxnSpPr>
        <p:spPr>
          <a:xfrm flipH="1">
            <a:off x="3676620" y="1349794"/>
            <a:ext cx="21984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7" name="Google Shape;277;p7"/>
          <p:cNvCxnSpPr>
            <a:stCxn id="230" idx="4"/>
            <a:endCxn id="235" idx="0"/>
          </p:cNvCxnSpPr>
          <p:nvPr/>
        </p:nvCxnSpPr>
        <p:spPr>
          <a:xfrm flipH="1">
            <a:off x="4572120" y="1349794"/>
            <a:ext cx="13029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78" name="Google Shape;278;p7"/>
          <p:cNvCxnSpPr>
            <a:stCxn id="230" idx="4"/>
            <a:endCxn id="236" idx="0"/>
          </p:cNvCxnSpPr>
          <p:nvPr/>
        </p:nvCxnSpPr>
        <p:spPr>
          <a:xfrm flipH="1">
            <a:off x="5467320" y="1349794"/>
            <a:ext cx="4077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79" name="Google Shape;279;p7"/>
          <p:cNvSpPr txBox="1"/>
          <p:nvPr/>
        </p:nvSpPr>
        <p:spPr>
          <a:xfrm>
            <a:off x="2329546" y="4819962"/>
            <a:ext cx="75854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ONSETS</a:t>
            </a:r>
            <a:endParaRPr/>
          </a:p>
        </p:txBody>
      </p:sp>
      <p:sp>
        <p:nvSpPr>
          <p:cNvPr id="280" name="Google Shape;280;p7"/>
          <p:cNvSpPr txBox="1"/>
          <p:nvPr/>
        </p:nvSpPr>
        <p:spPr>
          <a:xfrm>
            <a:off x="5148172" y="4819960"/>
            <a:ext cx="81144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VOWELS</a:t>
            </a:r>
            <a:endParaRPr/>
          </a:p>
        </p:txBody>
      </p:sp>
      <p:sp>
        <p:nvSpPr>
          <p:cNvPr id="281" name="Google Shape;281;p7"/>
          <p:cNvSpPr txBox="1"/>
          <p:nvPr/>
        </p:nvSpPr>
        <p:spPr>
          <a:xfrm>
            <a:off x="6938895" y="4819961"/>
            <a:ext cx="69602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CODAS</a:t>
            </a:r>
            <a:endParaRPr/>
          </a:p>
        </p:txBody>
      </p:sp>
      <p:sp>
        <p:nvSpPr>
          <p:cNvPr id="282" name="Google Shape;282;p7"/>
          <p:cNvSpPr txBox="1"/>
          <p:nvPr/>
        </p:nvSpPr>
        <p:spPr>
          <a:xfrm>
            <a:off x="128166" y="929245"/>
            <a:ext cx="103906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SEMANTICS</a:t>
            </a:r>
            <a:endParaRPr/>
          </a:p>
        </p:txBody>
      </p:sp>
      <p:sp>
        <p:nvSpPr>
          <p:cNvPr id="283" name="Google Shape;283;p7"/>
          <p:cNvSpPr txBox="1"/>
          <p:nvPr/>
        </p:nvSpPr>
        <p:spPr>
          <a:xfrm>
            <a:off x="186357" y="2453245"/>
            <a:ext cx="75373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WORDS</a:t>
            </a:r>
            <a:endParaRPr/>
          </a:p>
        </p:txBody>
      </p:sp>
      <p:sp>
        <p:nvSpPr>
          <p:cNvPr id="284" name="Google Shape;284;p7"/>
          <p:cNvSpPr txBox="1"/>
          <p:nvPr/>
        </p:nvSpPr>
        <p:spPr>
          <a:xfrm>
            <a:off x="45292" y="4290898"/>
            <a:ext cx="103586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PHONEMES</a:t>
            </a:r>
            <a:endParaRPr/>
          </a:p>
        </p:txBody>
      </p:sp>
      <p:sp>
        <p:nvSpPr>
          <p:cNvPr id="285" name="Google Shape;285;p7"/>
          <p:cNvSpPr txBox="1"/>
          <p:nvPr/>
        </p:nvSpPr>
        <p:spPr>
          <a:xfrm>
            <a:off x="1226392" y="98890"/>
            <a:ext cx="6736508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CAT and semantically similar words activate </a:t>
            </a:r>
            <a:br>
              <a:rPr lang="en-US" sz="1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corresponding phonemes</a:t>
            </a:r>
            <a:endParaRPr/>
          </a:p>
        </p:txBody>
      </p:sp>
      <p:pic>
        <p:nvPicPr>
          <p:cNvPr id="286" name="Google Shape;286;p7" descr="C:\My Documents\My Pictures\PNT-cat.jpg"/>
          <p:cNvPicPr preferRelativeResize="0"/>
          <p:nvPr/>
        </p:nvPicPr>
        <p:blipFill rotWithShape="1">
          <a:blip r:embed="rId5">
            <a:alphaModFix/>
          </a:blip>
          <a:srcRect l="-1083" t="4333" b="10667"/>
          <a:stretch/>
        </p:blipFill>
        <p:spPr>
          <a:xfrm>
            <a:off x="7739886" y="610438"/>
            <a:ext cx="1039067" cy="833418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7"/>
          <p:cNvSpPr txBox="1"/>
          <p:nvPr/>
        </p:nvSpPr>
        <p:spPr>
          <a:xfrm>
            <a:off x="7424289" y="1443856"/>
            <a:ext cx="165984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“Name this picture”</a:t>
            </a:r>
            <a:endParaRPr/>
          </a:p>
        </p:txBody>
      </p:sp>
      <p:sp>
        <p:nvSpPr>
          <p:cNvPr id="288" name="Google Shape;288;p7"/>
          <p:cNvSpPr txBox="1"/>
          <p:nvPr/>
        </p:nvSpPr>
        <p:spPr>
          <a:xfrm rot="5400000">
            <a:off x="7536010" y="2827858"/>
            <a:ext cx="2208886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Downward</a:t>
            </a:r>
            <a:r>
              <a:rPr lang="en-US"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spreading activation</a:t>
            </a:r>
            <a:endParaRPr sz="1200" b="1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p7"/>
          <p:cNvSpPr/>
          <p:nvPr/>
        </p:nvSpPr>
        <p:spPr>
          <a:xfrm>
            <a:off x="8066314" y="2002971"/>
            <a:ext cx="348343" cy="1926772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p7"/>
          <p:cNvSpPr txBox="1"/>
          <p:nvPr/>
        </p:nvSpPr>
        <p:spPr>
          <a:xfrm>
            <a:off x="91817" y="83785"/>
            <a:ext cx="1333501" cy="64633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Step 1: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Lexical-semantic processing</a:t>
            </a: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B9194CC-A3A4-3B45-B668-12078E43B2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6584"/>
    </mc:Choice>
    <mc:Fallback xmlns="">
      <p:transition spd="slow" advTm="365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5" name="Google Shape;295;p8"/>
          <p:cNvGrpSpPr/>
          <p:nvPr/>
        </p:nvGrpSpPr>
        <p:grpSpPr>
          <a:xfrm>
            <a:off x="2133600" y="827319"/>
            <a:ext cx="4876800" cy="533400"/>
            <a:chOff x="2133600" y="2286000"/>
            <a:chExt cx="4876800" cy="533400"/>
          </a:xfrm>
        </p:grpSpPr>
        <p:sp>
          <p:nvSpPr>
            <p:cNvPr id="296" name="Google Shape;296;p8"/>
            <p:cNvSpPr/>
            <p:nvPr/>
          </p:nvSpPr>
          <p:spPr>
            <a:xfrm>
              <a:off x="2133600" y="2286000"/>
              <a:ext cx="533400" cy="533400"/>
            </a:xfrm>
            <a:prstGeom prst="ellipse">
              <a:avLst/>
            </a:prstGeom>
            <a:solidFill>
              <a:schemeClr val="dk1">
                <a:alpha val="10980"/>
              </a:scheme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8"/>
            <p:cNvSpPr/>
            <p:nvPr/>
          </p:nvSpPr>
          <p:spPr>
            <a:xfrm>
              <a:off x="3002280" y="2286000"/>
              <a:ext cx="533400" cy="533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8"/>
            <p:cNvSpPr/>
            <p:nvPr/>
          </p:nvSpPr>
          <p:spPr>
            <a:xfrm>
              <a:off x="3870960" y="2286000"/>
              <a:ext cx="533400" cy="533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8"/>
            <p:cNvSpPr/>
            <p:nvPr/>
          </p:nvSpPr>
          <p:spPr>
            <a:xfrm>
              <a:off x="4739640" y="2286000"/>
              <a:ext cx="533400" cy="533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8"/>
            <p:cNvSpPr/>
            <p:nvPr/>
          </p:nvSpPr>
          <p:spPr>
            <a:xfrm>
              <a:off x="5608320" y="2286000"/>
              <a:ext cx="533400" cy="533400"/>
            </a:xfrm>
            <a:prstGeom prst="ellipse">
              <a:avLst/>
            </a:prstGeom>
            <a:solidFill>
              <a:schemeClr val="dk1"/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rgbClr val="11F61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8"/>
            <p:cNvSpPr/>
            <p:nvPr/>
          </p:nvSpPr>
          <p:spPr>
            <a:xfrm>
              <a:off x="6477000" y="2286000"/>
              <a:ext cx="533400" cy="533400"/>
            </a:xfrm>
            <a:prstGeom prst="ellipse">
              <a:avLst/>
            </a:prstGeom>
            <a:solidFill>
              <a:schemeClr val="dk1">
                <a:alpha val="10980"/>
              </a:scheme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400" b="0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2" name="Google Shape;302;p8"/>
          <p:cNvGrpSpPr/>
          <p:nvPr/>
        </p:nvGrpSpPr>
        <p:grpSpPr>
          <a:xfrm>
            <a:off x="2514600" y="2351319"/>
            <a:ext cx="4114800" cy="533400"/>
            <a:chOff x="2514600" y="2286000"/>
            <a:chExt cx="4114800" cy="533400"/>
          </a:xfrm>
        </p:grpSpPr>
        <p:sp>
          <p:nvSpPr>
            <p:cNvPr id="303" name="Google Shape;303;p8"/>
            <p:cNvSpPr/>
            <p:nvPr/>
          </p:nvSpPr>
          <p:spPr>
            <a:xfrm>
              <a:off x="2514600" y="2286000"/>
              <a:ext cx="533400" cy="533400"/>
            </a:xfrm>
            <a:prstGeom prst="ellipse">
              <a:avLst/>
            </a:prstGeom>
            <a:solidFill>
              <a:schemeClr val="dk1">
                <a:alpha val="9803"/>
              </a:scheme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LOG</a:t>
              </a:r>
              <a:endParaRPr sz="1500" dirty="0"/>
            </a:p>
          </p:txBody>
        </p:sp>
        <p:sp>
          <p:nvSpPr>
            <p:cNvPr id="304" name="Google Shape;304;p8"/>
            <p:cNvSpPr/>
            <p:nvPr/>
          </p:nvSpPr>
          <p:spPr>
            <a:xfrm>
              <a:off x="3409950" y="2286000"/>
              <a:ext cx="533400" cy="533400"/>
            </a:xfrm>
            <a:prstGeom prst="ellipse">
              <a:avLst/>
            </a:prstGeom>
            <a:solidFill>
              <a:schemeClr val="dk1">
                <a:alpha val="22745"/>
              </a:scheme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DOG</a:t>
              </a:r>
              <a:endParaRPr sz="1300" dirty="0"/>
            </a:p>
          </p:txBody>
        </p:sp>
        <p:sp>
          <p:nvSpPr>
            <p:cNvPr id="305" name="Google Shape;305;p8"/>
            <p:cNvSpPr/>
            <p:nvPr/>
          </p:nvSpPr>
          <p:spPr>
            <a:xfrm>
              <a:off x="4305300" y="2286000"/>
              <a:ext cx="533400" cy="533400"/>
            </a:xfrm>
            <a:prstGeom prst="ellipse">
              <a:avLst/>
            </a:prstGeom>
            <a:solidFill>
              <a:schemeClr val="dk1">
                <a:alpha val="93725"/>
              </a:scheme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CAT</a:t>
              </a:r>
              <a:endParaRPr sz="1500" dirty="0"/>
            </a:p>
          </p:txBody>
        </p:sp>
        <p:sp>
          <p:nvSpPr>
            <p:cNvPr id="306" name="Google Shape;306;p8"/>
            <p:cNvSpPr/>
            <p:nvPr/>
          </p:nvSpPr>
          <p:spPr>
            <a:xfrm>
              <a:off x="5200650" y="2286000"/>
              <a:ext cx="533400" cy="533400"/>
            </a:xfrm>
            <a:prstGeom prst="ellipse">
              <a:avLst/>
            </a:prstGeom>
            <a:solidFill>
              <a:schemeClr val="dk1">
                <a:alpha val="40784"/>
              </a:scheme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RAT</a:t>
              </a:r>
              <a:endParaRPr sz="1500" dirty="0"/>
            </a:p>
          </p:txBody>
        </p:sp>
        <p:sp>
          <p:nvSpPr>
            <p:cNvPr id="307" name="Google Shape;307;p8"/>
            <p:cNvSpPr/>
            <p:nvPr/>
          </p:nvSpPr>
          <p:spPr>
            <a:xfrm>
              <a:off x="6096000" y="2286000"/>
              <a:ext cx="533400" cy="533400"/>
            </a:xfrm>
            <a:prstGeom prst="ellipse">
              <a:avLst/>
            </a:prstGeom>
            <a:solidFill>
              <a:schemeClr val="dk1">
                <a:alpha val="9803"/>
              </a:schemeClr>
            </a:solidFill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500" b="0" i="0" u="none" strike="noStrike" cap="none" dirty="0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rPr>
                <a:t>MAT</a:t>
              </a:r>
              <a:endParaRPr sz="1500" dirty="0"/>
            </a:p>
          </p:txBody>
        </p:sp>
      </p:grpSp>
      <p:grpSp>
        <p:nvGrpSpPr>
          <p:cNvPr id="308" name="Google Shape;308;p8"/>
          <p:cNvGrpSpPr/>
          <p:nvPr/>
        </p:nvGrpSpPr>
        <p:grpSpPr>
          <a:xfrm>
            <a:off x="1181100" y="4180119"/>
            <a:ext cx="6781800" cy="533400"/>
            <a:chOff x="1219200" y="5486400"/>
            <a:chExt cx="6781800" cy="533400"/>
          </a:xfrm>
        </p:grpSpPr>
        <p:grpSp>
          <p:nvGrpSpPr>
            <p:cNvPr id="309" name="Google Shape;309;p8"/>
            <p:cNvGrpSpPr/>
            <p:nvPr/>
          </p:nvGrpSpPr>
          <p:grpSpPr>
            <a:xfrm>
              <a:off x="1219200" y="5486400"/>
              <a:ext cx="3276600" cy="533400"/>
              <a:chOff x="762000" y="5486400"/>
              <a:chExt cx="3276600" cy="533400"/>
            </a:xfrm>
          </p:grpSpPr>
          <p:sp>
            <p:nvSpPr>
              <p:cNvPr id="310" name="Google Shape;310;p8"/>
              <p:cNvSpPr/>
              <p:nvPr/>
            </p:nvSpPr>
            <p:spPr>
              <a:xfrm>
                <a:off x="7620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l</a:t>
                </a:r>
                <a:endParaRPr/>
              </a:p>
            </p:txBody>
          </p:sp>
          <p:sp>
            <p:nvSpPr>
              <p:cNvPr id="311" name="Google Shape;311;p8"/>
              <p:cNvSpPr/>
              <p:nvPr/>
            </p:nvSpPr>
            <p:spPr>
              <a:xfrm>
                <a:off x="14478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47843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r</a:t>
                </a:r>
                <a:endParaRPr/>
              </a:p>
            </p:txBody>
          </p:sp>
          <p:sp>
            <p:nvSpPr>
              <p:cNvPr id="312" name="Google Shape;312;p8"/>
              <p:cNvSpPr/>
              <p:nvPr/>
            </p:nvSpPr>
            <p:spPr>
              <a:xfrm>
                <a:off x="21336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47843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d</a:t>
                </a:r>
                <a:endParaRPr/>
              </a:p>
            </p:txBody>
          </p:sp>
          <p:sp>
            <p:nvSpPr>
              <p:cNvPr id="313" name="Google Shape;313;p8"/>
              <p:cNvSpPr/>
              <p:nvPr/>
            </p:nvSpPr>
            <p:spPr>
              <a:xfrm>
                <a:off x="28194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80784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k</a:t>
                </a:r>
                <a:endParaRPr/>
              </a:p>
            </p:txBody>
          </p:sp>
          <p:sp>
            <p:nvSpPr>
              <p:cNvPr id="314" name="Google Shape;314;p8"/>
              <p:cNvSpPr/>
              <p:nvPr/>
            </p:nvSpPr>
            <p:spPr>
              <a:xfrm>
                <a:off x="3505200" y="5486400"/>
                <a:ext cx="533400" cy="533400"/>
              </a:xfrm>
              <a:prstGeom prst="ellipse">
                <a:avLst/>
              </a:prstGeom>
              <a:noFill/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m</a:t>
                </a:r>
                <a:endParaRPr/>
              </a:p>
            </p:txBody>
          </p:sp>
        </p:grpSp>
        <p:grpSp>
          <p:nvGrpSpPr>
            <p:cNvPr id="315" name="Google Shape;315;p8"/>
            <p:cNvGrpSpPr/>
            <p:nvPr/>
          </p:nvGrpSpPr>
          <p:grpSpPr>
            <a:xfrm>
              <a:off x="5029200" y="5486400"/>
              <a:ext cx="1219200" cy="533400"/>
              <a:chOff x="5105400" y="5486400"/>
              <a:chExt cx="1219200" cy="533400"/>
            </a:xfrm>
          </p:grpSpPr>
          <p:sp>
            <p:nvSpPr>
              <p:cNvPr id="316" name="Google Shape;316;p8"/>
              <p:cNvSpPr/>
              <p:nvPr/>
            </p:nvSpPr>
            <p:spPr>
              <a:xfrm>
                <a:off x="51054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89803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æ</a:t>
                </a:r>
                <a:endParaRPr sz="1400" b="0" i="0" u="none" strike="noStrike" cap="none">
                  <a:solidFill>
                    <a:schemeClr val="dk2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7" name="Google Shape;317;p8"/>
              <p:cNvSpPr/>
              <p:nvPr/>
            </p:nvSpPr>
            <p:spPr>
              <a:xfrm>
                <a:off x="57912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47843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algn="ctr"/>
                <a:r>
                  <a:rPr lang="en-US" dirty="0" err="1">
                    <a:latin typeface="Calibri" panose="020F0502020204030204" pitchFamily="34" charset="0"/>
                    <a:cs typeface="Calibri" panose="020F0502020204030204" pitchFamily="34" charset="0"/>
                  </a:rPr>
                  <a:t>ɔ</a:t>
                </a:r>
                <a:endParaRPr lang="en-US" dirty="0">
                  <a:latin typeface="Calibri" panose="020F0502020204030204" pitchFamily="34" charset="0"/>
                  <a:cs typeface="Calibri" panose="020F0502020204030204" pitchFamily="34" charset="0"/>
                </a:endParaRPr>
              </a:p>
            </p:txBody>
          </p:sp>
        </p:grpSp>
        <p:grpSp>
          <p:nvGrpSpPr>
            <p:cNvPr id="318" name="Google Shape;318;p8"/>
            <p:cNvGrpSpPr/>
            <p:nvPr/>
          </p:nvGrpSpPr>
          <p:grpSpPr>
            <a:xfrm>
              <a:off x="6781800" y="5486400"/>
              <a:ext cx="1219200" cy="533400"/>
              <a:chOff x="6781800" y="5486400"/>
              <a:chExt cx="1219200" cy="533400"/>
            </a:xfrm>
          </p:grpSpPr>
          <p:sp>
            <p:nvSpPr>
              <p:cNvPr id="319" name="Google Shape;319;p8"/>
              <p:cNvSpPr/>
              <p:nvPr/>
            </p:nvSpPr>
            <p:spPr>
              <a:xfrm>
                <a:off x="67818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89803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t</a:t>
                </a:r>
                <a:endParaRPr/>
              </a:p>
            </p:txBody>
          </p:sp>
          <p:sp>
            <p:nvSpPr>
              <p:cNvPr id="320" name="Google Shape;320;p8"/>
              <p:cNvSpPr/>
              <p:nvPr/>
            </p:nvSpPr>
            <p:spPr>
              <a:xfrm>
                <a:off x="7467600" y="5486400"/>
                <a:ext cx="533400" cy="533400"/>
              </a:xfrm>
              <a:prstGeom prst="ellipse">
                <a:avLst/>
              </a:prstGeom>
              <a:solidFill>
                <a:schemeClr val="dk1">
                  <a:alpha val="47843"/>
                </a:schemeClr>
              </a:solidFill>
              <a:ln w="9525" cap="flat" cmpd="sng">
                <a:solidFill>
                  <a:schemeClr val="dk1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400" b="0" i="0" u="none" strike="noStrike" cap="none">
                    <a:solidFill>
                      <a:schemeClr val="dk2"/>
                    </a:solidFill>
                    <a:latin typeface="Calibri"/>
                    <a:ea typeface="Calibri"/>
                    <a:cs typeface="Calibri"/>
                    <a:sym typeface="Calibri"/>
                  </a:rPr>
                  <a:t>g</a:t>
                </a:r>
                <a:endParaRPr/>
              </a:p>
            </p:txBody>
          </p:sp>
        </p:grpSp>
      </p:grpSp>
      <p:cxnSp>
        <p:nvCxnSpPr>
          <p:cNvPr id="321" name="Google Shape;321;p8"/>
          <p:cNvCxnSpPr>
            <a:stCxn id="297" idx="4"/>
            <a:endCxn id="305" idx="0"/>
          </p:cNvCxnSpPr>
          <p:nvPr/>
        </p:nvCxnSpPr>
        <p:spPr>
          <a:xfrm>
            <a:off x="3268980" y="1360719"/>
            <a:ext cx="13029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2" name="Google Shape;322;p8"/>
          <p:cNvCxnSpPr>
            <a:stCxn id="298" idx="4"/>
            <a:endCxn id="305" idx="0"/>
          </p:cNvCxnSpPr>
          <p:nvPr/>
        </p:nvCxnSpPr>
        <p:spPr>
          <a:xfrm>
            <a:off x="4137660" y="1360719"/>
            <a:ext cx="4344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3" name="Google Shape;323;p8"/>
          <p:cNvCxnSpPr>
            <a:stCxn id="299" idx="4"/>
            <a:endCxn id="305" idx="0"/>
          </p:cNvCxnSpPr>
          <p:nvPr/>
        </p:nvCxnSpPr>
        <p:spPr>
          <a:xfrm flipH="1">
            <a:off x="4571940" y="1360719"/>
            <a:ext cx="4344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4" name="Google Shape;324;p8"/>
          <p:cNvCxnSpPr>
            <a:stCxn id="300" idx="4"/>
            <a:endCxn id="305" idx="0"/>
          </p:cNvCxnSpPr>
          <p:nvPr/>
        </p:nvCxnSpPr>
        <p:spPr>
          <a:xfrm flipH="1">
            <a:off x="4572120" y="1360719"/>
            <a:ext cx="13029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5" name="Google Shape;325;p8"/>
          <p:cNvCxnSpPr>
            <a:stCxn id="296" idx="4"/>
            <a:endCxn id="304" idx="0"/>
          </p:cNvCxnSpPr>
          <p:nvPr/>
        </p:nvCxnSpPr>
        <p:spPr>
          <a:xfrm>
            <a:off x="2400300" y="1360719"/>
            <a:ext cx="12765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6" name="Google Shape;326;p8"/>
          <p:cNvCxnSpPr>
            <a:stCxn id="310" idx="0"/>
            <a:endCxn id="303" idx="4"/>
          </p:cNvCxnSpPr>
          <p:nvPr/>
        </p:nvCxnSpPr>
        <p:spPr>
          <a:xfrm rot="10800000" flipH="1">
            <a:off x="1447800" y="2884719"/>
            <a:ext cx="13335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7" name="Google Shape;327;p8"/>
          <p:cNvCxnSpPr>
            <a:stCxn id="312" idx="0"/>
            <a:endCxn id="304" idx="4"/>
          </p:cNvCxnSpPr>
          <p:nvPr/>
        </p:nvCxnSpPr>
        <p:spPr>
          <a:xfrm rot="10800000" flipH="1">
            <a:off x="2819400" y="2884719"/>
            <a:ext cx="8574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8" name="Google Shape;328;p8"/>
          <p:cNvCxnSpPr>
            <a:stCxn id="313" idx="0"/>
            <a:endCxn id="305" idx="4"/>
          </p:cNvCxnSpPr>
          <p:nvPr/>
        </p:nvCxnSpPr>
        <p:spPr>
          <a:xfrm rot="10800000" flipH="1">
            <a:off x="3505200" y="2884719"/>
            <a:ext cx="10668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29" name="Google Shape;329;p8"/>
          <p:cNvCxnSpPr>
            <a:stCxn id="311" idx="0"/>
            <a:endCxn id="306" idx="4"/>
          </p:cNvCxnSpPr>
          <p:nvPr/>
        </p:nvCxnSpPr>
        <p:spPr>
          <a:xfrm rot="10800000" flipH="1">
            <a:off x="2133600" y="2884719"/>
            <a:ext cx="33339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0" name="Google Shape;330;p8"/>
          <p:cNvCxnSpPr>
            <a:stCxn id="314" idx="0"/>
            <a:endCxn id="307" idx="4"/>
          </p:cNvCxnSpPr>
          <p:nvPr/>
        </p:nvCxnSpPr>
        <p:spPr>
          <a:xfrm rot="10800000" flipH="1">
            <a:off x="4191000" y="2884719"/>
            <a:ext cx="21717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1" name="Google Shape;331;p8"/>
          <p:cNvCxnSpPr>
            <a:stCxn id="317" idx="0"/>
            <a:endCxn id="303" idx="4"/>
          </p:cNvCxnSpPr>
          <p:nvPr/>
        </p:nvCxnSpPr>
        <p:spPr>
          <a:xfrm rot="10800000">
            <a:off x="2781300" y="2884719"/>
            <a:ext cx="31623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2" name="Google Shape;332;p8"/>
          <p:cNvCxnSpPr>
            <a:stCxn id="320" idx="1"/>
            <a:endCxn id="303" idx="4"/>
          </p:cNvCxnSpPr>
          <p:nvPr/>
        </p:nvCxnSpPr>
        <p:spPr>
          <a:xfrm rot="10800000">
            <a:off x="2781415" y="2884834"/>
            <a:ext cx="4726200" cy="1373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3" name="Google Shape;333;p8"/>
          <p:cNvCxnSpPr>
            <a:stCxn id="317" idx="0"/>
            <a:endCxn id="304" idx="4"/>
          </p:cNvCxnSpPr>
          <p:nvPr/>
        </p:nvCxnSpPr>
        <p:spPr>
          <a:xfrm rot="10800000">
            <a:off x="3676800" y="2884719"/>
            <a:ext cx="22668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4" name="Google Shape;334;p8"/>
          <p:cNvCxnSpPr>
            <a:stCxn id="320" idx="1"/>
            <a:endCxn id="304" idx="4"/>
          </p:cNvCxnSpPr>
          <p:nvPr/>
        </p:nvCxnSpPr>
        <p:spPr>
          <a:xfrm rot="10800000">
            <a:off x="3676615" y="2884834"/>
            <a:ext cx="3831000" cy="1373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5" name="Google Shape;335;p8"/>
          <p:cNvCxnSpPr>
            <a:stCxn id="316" idx="0"/>
            <a:endCxn id="305" idx="4"/>
          </p:cNvCxnSpPr>
          <p:nvPr/>
        </p:nvCxnSpPr>
        <p:spPr>
          <a:xfrm rot="10800000">
            <a:off x="4572000" y="2884719"/>
            <a:ext cx="6858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6" name="Google Shape;336;p8"/>
          <p:cNvCxnSpPr>
            <a:stCxn id="319" idx="0"/>
            <a:endCxn id="305" idx="4"/>
          </p:cNvCxnSpPr>
          <p:nvPr/>
        </p:nvCxnSpPr>
        <p:spPr>
          <a:xfrm rot="10800000">
            <a:off x="4572000" y="2884719"/>
            <a:ext cx="24384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7" name="Google Shape;337;p8"/>
          <p:cNvCxnSpPr>
            <a:stCxn id="316" idx="0"/>
            <a:endCxn id="306" idx="4"/>
          </p:cNvCxnSpPr>
          <p:nvPr/>
        </p:nvCxnSpPr>
        <p:spPr>
          <a:xfrm rot="10800000" flipH="1">
            <a:off x="5257800" y="2884719"/>
            <a:ext cx="2097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8" name="Google Shape;338;p8"/>
          <p:cNvCxnSpPr>
            <a:stCxn id="319" idx="0"/>
            <a:endCxn id="306" idx="4"/>
          </p:cNvCxnSpPr>
          <p:nvPr/>
        </p:nvCxnSpPr>
        <p:spPr>
          <a:xfrm rot="10800000">
            <a:off x="5467500" y="2884719"/>
            <a:ext cx="15429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39" name="Google Shape;339;p8"/>
          <p:cNvCxnSpPr>
            <a:stCxn id="316" idx="0"/>
            <a:endCxn id="307" idx="4"/>
          </p:cNvCxnSpPr>
          <p:nvPr/>
        </p:nvCxnSpPr>
        <p:spPr>
          <a:xfrm rot="10800000" flipH="1">
            <a:off x="5257800" y="2884719"/>
            <a:ext cx="11049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0" name="Google Shape;340;p8"/>
          <p:cNvCxnSpPr>
            <a:stCxn id="319" idx="0"/>
            <a:endCxn id="307" idx="4"/>
          </p:cNvCxnSpPr>
          <p:nvPr/>
        </p:nvCxnSpPr>
        <p:spPr>
          <a:xfrm rot="10800000">
            <a:off x="6362700" y="2884719"/>
            <a:ext cx="647700" cy="12954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1" name="Google Shape;341;p8"/>
          <p:cNvCxnSpPr>
            <a:stCxn id="298" idx="4"/>
            <a:endCxn id="304" idx="0"/>
          </p:cNvCxnSpPr>
          <p:nvPr/>
        </p:nvCxnSpPr>
        <p:spPr>
          <a:xfrm flipH="1">
            <a:off x="3676560" y="1360719"/>
            <a:ext cx="4611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2" name="Google Shape;342;p8"/>
          <p:cNvCxnSpPr>
            <a:stCxn id="298" idx="4"/>
            <a:endCxn id="306" idx="0"/>
          </p:cNvCxnSpPr>
          <p:nvPr/>
        </p:nvCxnSpPr>
        <p:spPr>
          <a:xfrm>
            <a:off x="4137660" y="1360719"/>
            <a:ext cx="13296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3" name="Google Shape;343;p8"/>
          <p:cNvCxnSpPr>
            <a:stCxn id="301" idx="4"/>
            <a:endCxn id="306" idx="0"/>
          </p:cNvCxnSpPr>
          <p:nvPr/>
        </p:nvCxnSpPr>
        <p:spPr>
          <a:xfrm flipH="1">
            <a:off x="5467500" y="1360719"/>
            <a:ext cx="12762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4" name="Google Shape;344;p8"/>
          <p:cNvCxnSpPr>
            <a:stCxn id="299" idx="4"/>
            <a:endCxn id="304" idx="0"/>
          </p:cNvCxnSpPr>
          <p:nvPr/>
        </p:nvCxnSpPr>
        <p:spPr>
          <a:xfrm flipH="1">
            <a:off x="3676740" y="1360719"/>
            <a:ext cx="13296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5" name="Google Shape;345;p8"/>
          <p:cNvCxnSpPr>
            <a:stCxn id="299" idx="4"/>
            <a:endCxn id="306" idx="0"/>
          </p:cNvCxnSpPr>
          <p:nvPr/>
        </p:nvCxnSpPr>
        <p:spPr>
          <a:xfrm>
            <a:off x="5006340" y="1360719"/>
            <a:ext cx="4611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6" name="Google Shape;346;p8"/>
          <p:cNvCxnSpPr>
            <a:stCxn id="300" idx="4"/>
            <a:endCxn id="304" idx="0"/>
          </p:cNvCxnSpPr>
          <p:nvPr/>
        </p:nvCxnSpPr>
        <p:spPr>
          <a:xfrm flipH="1">
            <a:off x="3676620" y="1360719"/>
            <a:ext cx="21984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7" name="Google Shape;347;p8"/>
          <p:cNvCxnSpPr>
            <a:stCxn id="300" idx="4"/>
            <a:endCxn id="305" idx="0"/>
          </p:cNvCxnSpPr>
          <p:nvPr/>
        </p:nvCxnSpPr>
        <p:spPr>
          <a:xfrm flipH="1">
            <a:off x="4572120" y="1360719"/>
            <a:ext cx="13029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48" name="Google Shape;348;p8"/>
          <p:cNvCxnSpPr>
            <a:stCxn id="300" idx="4"/>
            <a:endCxn id="306" idx="0"/>
          </p:cNvCxnSpPr>
          <p:nvPr/>
        </p:nvCxnSpPr>
        <p:spPr>
          <a:xfrm flipH="1">
            <a:off x="5467320" y="1360719"/>
            <a:ext cx="407700" cy="9906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49" name="Google Shape;349;p8"/>
          <p:cNvSpPr txBox="1"/>
          <p:nvPr/>
        </p:nvSpPr>
        <p:spPr>
          <a:xfrm>
            <a:off x="1447800" y="141310"/>
            <a:ext cx="6477000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Phonemes activate phonologically similar words and </a:t>
            </a:r>
            <a:br>
              <a:rPr lang="en-US" sz="1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en-US" sz="1800" b="1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semantic features of semantically similar words</a:t>
            </a:r>
            <a:endParaRPr/>
          </a:p>
        </p:txBody>
      </p:sp>
      <p:pic>
        <p:nvPicPr>
          <p:cNvPr id="350" name="Google Shape;350;p8" descr="C:\My Documents\My Pictures\PNT-cat.jpg"/>
          <p:cNvPicPr preferRelativeResize="0"/>
          <p:nvPr/>
        </p:nvPicPr>
        <p:blipFill rotWithShape="1">
          <a:blip r:embed="rId5">
            <a:alphaModFix/>
          </a:blip>
          <a:srcRect l="-1083" t="4333" b="10667"/>
          <a:stretch/>
        </p:blipFill>
        <p:spPr>
          <a:xfrm>
            <a:off x="7739886" y="610438"/>
            <a:ext cx="1039067" cy="833418"/>
          </a:xfrm>
          <a:prstGeom prst="rect">
            <a:avLst/>
          </a:prstGeom>
          <a:noFill/>
          <a:ln>
            <a:noFill/>
          </a:ln>
        </p:spPr>
      </p:pic>
      <p:sp>
        <p:nvSpPr>
          <p:cNvPr id="351" name="Google Shape;351;p8"/>
          <p:cNvSpPr txBox="1"/>
          <p:nvPr/>
        </p:nvSpPr>
        <p:spPr>
          <a:xfrm>
            <a:off x="7424289" y="1443856"/>
            <a:ext cx="165984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“Name this picture”</a:t>
            </a:r>
            <a:endParaRPr/>
          </a:p>
        </p:txBody>
      </p:sp>
      <p:sp>
        <p:nvSpPr>
          <p:cNvPr id="352" name="Google Shape;352;p8"/>
          <p:cNvSpPr txBox="1"/>
          <p:nvPr/>
        </p:nvSpPr>
        <p:spPr>
          <a:xfrm rot="5400000">
            <a:off x="7532857" y="2876396"/>
            <a:ext cx="2208886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1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Upward</a:t>
            </a:r>
            <a:r>
              <a:rPr lang="en-US" sz="120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 spreading activation</a:t>
            </a:r>
            <a:endParaRPr sz="1200" b="1" i="0" u="none" strike="noStrike" cap="none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3" name="Google Shape;353;p8"/>
          <p:cNvSpPr/>
          <p:nvPr/>
        </p:nvSpPr>
        <p:spPr>
          <a:xfrm rot="10800000">
            <a:off x="8066314" y="2002971"/>
            <a:ext cx="348343" cy="1926772"/>
          </a:xfrm>
          <a:prstGeom prst="downArrow">
            <a:avLst>
              <a:gd name="adj1" fmla="val 50000"/>
              <a:gd name="adj2" fmla="val 50000"/>
            </a:avLst>
          </a:prstGeom>
          <a:solidFill>
            <a:schemeClr val="accent1"/>
          </a:solidFill>
          <a:ln w="25400" cap="flat" cmpd="sng">
            <a:solidFill>
              <a:srgbClr val="40404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p8"/>
          <p:cNvSpPr txBox="1"/>
          <p:nvPr/>
        </p:nvSpPr>
        <p:spPr>
          <a:xfrm>
            <a:off x="128166" y="929245"/>
            <a:ext cx="1039067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SEMANTICS</a:t>
            </a:r>
            <a:endParaRPr/>
          </a:p>
        </p:txBody>
      </p:sp>
      <p:sp>
        <p:nvSpPr>
          <p:cNvPr id="355" name="Google Shape;355;p8"/>
          <p:cNvSpPr txBox="1"/>
          <p:nvPr/>
        </p:nvSpPr>
        <p:spPr>
          <a:xfrm>
            <a:off x="186357" y="2453245"/>
            <a:ext cx="753732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WORDS</a:t>
            </a:r>
            <a:endParaRPr/>
          </a:p>
        </p:txBody>
      </p:sp>
      <p:sp>
        <p:nvSpPr>
          <p:cNvPr id="356" name="Google Shape;356;p8"/>
          <p:cNvSpPr txBox="1"/>
          <p:nvPr/>
        </p:nvSpPr>
        <p:spPr>
          <a:xfrm>
            <a:off x="45292" y="4290898"/>
            <a:ext cx="103586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PHONEMES</a:t>
            </a:r>
            <a:endParaRPr/>
          </a:p>
        </p:txBody>
      </p:sp>
      <p:sp>
        <p:nvSpPr>
          <p:cNvPr id="357" name="Google Shape;357;p8"/>
          <p:cNvSpPr txBox="1"/>
          <p:nvPr/>
        </p:nvSpPr>
        <p:spPr>
          <a:xfrm>
            <a:off x="2329546" y="4819962"/>
            <a:ext cx="75854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ONSETS</a:t>
            </a:r>
            <a:endParaRPr/>
          </a:p>
        </p:txBody>
      </p:sp>
      <p:sp>
        <p:nvSpPr>
          <p:cNvPr id="358" name="Google Shape;358;p8"/>
          <p:cNvSpPr txBox="1"/>
          <p:nvPr/>
        </p:nvSpPr>
        <p:spPr>
          <a:xfrm>
            <a:off x="5148172" y="4819960"/>
            <a:ext cx="811441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VOWELS</a:t>
            </a:r>
            <a:endParaRPr/>
          </a:p>
        </p:txBody>
      </p:sp>
      <p:sp>
        <p:nvSpPr>
          <p:cNvPr id="359" name="Google Shape;359;p8"/>
          <p:cNvSpPr txBox="1"/>
          <p:nvPr/>
        </p:nvSpPr>
        <p:spPr>
          <a:xfrm>
            <a:off x="6938895" y="4819961"/>
            <a:ext cx="696024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CODAS</a:t>
            </a:r>
            <a:endParaRPr/>
          </a:p>
        </p:txBody>
      </p:sp>
      <p:sp>
        <p:nvSpPr>
          <p:cNvPr id="360" name="Google Shape;360;p8"/>
          <p:cNvSpPr txBox="1"/>
          <p:nvPr/>
        </p:nvSpPr>
        <p:spPr>
          <a:xfrm>
            <a:off x="91817" y="83785"/>
            <a:ext cx="1333501" cy="646331"/>
          </a:xfrm>
          <a:prstGeom prst="rect">
            <a:avLst/>
          </a:prstGeom>
          <a:solidFill>
            <a:srgbClr val="DDDDDD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Step 1:</a:t>
            </a:r>
            <a:endParaRPr/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" b="0" i="0" u="none" strike="noStrike" cap="non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Lexical-semantic processing</a:t>
            </a:r>
            <a:endParaRPr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095328F-9ECC-2048-A4BF-7FE824F58C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41783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979"/>
    </mc:Choice>
    <mc:Fallback xmlns="">
      <p:transition spd="slow" advTm="1209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7.8"/>
</p:tagLst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808</Words>
  <Application>Microsoft Macintosh PowerPoint</Application>
  <PresentationFormat>On-screen Show (16:9)</PresentationFormat>
  <Paragraphs>300</Paragraphs>
  <Slides>20</Slides>
  <Notes>20</Notes>
  <HiddenSlides>0</HiddenSlides>
  <MMClips>20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Lato</vt:lpstr>
      <vt:lpstr>Calibri</vt:lpstr>
      <vt:lpstr>Raleway</vt:lpstr>
      <vt:lpstr>Arial</vt:lpstr>
      <vt:lpstr>Streamline</vt:lpstr>
      <vt:lpstr>Clinical Resources, Week 1:  Why does picture naming matter?</vt:lpstr>
      <vt:lpstr>Presentation Outline</vt:lpstr>
      <vt:lpstr>Introduction to Dell’s model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picture naming tells us</vt:lpstr>
      <vt:lpstr>Picture naming tells us…</vt:lpstr>
      <vt:lpstr>PowerPoint Presentation</vt:lpstr>
      <vt:lpstr>Beyond picture naming</vt:lpstr>
      <vt:lpstr>Next week’s clinical resource</vt:lpstr>
      <vt:lpstr>Next week: Paraphasia types and Dell’s model</vt:lpstr>
      <vt:lpstr>References for further reading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Clinical Resources, Week 1:  Why does picture naming matter?</dc:title>
  <cp:lastModifiedBy>Casilio, Marianne E</cp:lastModifiedBy>
  <cp:revision>7</cp:revision>
  <dcterms:modified xsi:type="dcterms:W3CDTF">2020-11-30T00:03:29Z</dcterms:modified>
</cp:coreProperties>
</file>